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350" r:id="rId20"/>
    <p:sldId id="284" r:id="rId21"/>
    <p:sldId id="282" r:id="rId22"/>
    <p:sldId id="283" r:id="rId23"/>
    <p:sldId id="285" r:id="rId24"/>
    <p:sldId id="286" r:id="rId25"/>
    <p:sldId id="288" r:id="rId26"/>
    <p:sldId id="289" r:id="rId27"/>
    <p:sldId id="295" r:id="rId28"/>
    <p:sldId id="290" r:id="rId29"/>
    <p:sldId id="294" r:id="rId30"/>
    <p:sldId id="293" r:id="rId31"/>
    <p:sldId id="292" r:id="rId32"/>
    <p:sldId id="296" r:id="rId33"/>
    <p:sldId id="298" r:id="rId34"/>
    <p:sldId id="299" r:id="rId35"/>
    <p:sldId id="300" r:id="rId36"/>
    <p:sldId id="301" r:id="rId37"/>
    <p:sldId id="302" r:id="rId38"/>
    <p:sldId id="303" r:id="rId39"/>
    <p:sldId id="304" r:id="rId40"/>
    <p:sldId id="305" r:id="rId41"/>
    <p:sldId id="306" r:id="rId42"/>
    <p:sldId id="308" r:id="rId43"/>
    <p:sldId id="309" r:id="rId44"/>
    <p:sldId id="310" r:id="rId45"/>
    <p:sldId id="311" r:id="rId46"/>
    <p:sldId id="313" r:id="rId47"/>
    <p:sldId id="312"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3" r:id="rId67"/>
    <p:sldId id="334" r:id="rId68"/>
    <p:sldId id="332" r:id="rId69"/>
    <p:sldId id="335" r:id="rId70"/>
    <p:sldId id="339" r:id="rId71"/>
    <p:sldId id="337" r:id="rId72"/>
    <p:sldId id="340" r:id="rId73"/>
    <p:sldId id="338" r:id="rId74"/>
    <p:sldId id="342" r:id="rId75"/>
    <p:sldId id="343" r:id="rId76"/>
    <p:sldId id="344" r:id="rId77"/>
    <p:sldId id="360" r:id="rId78"/>
    <p:sldId id="345" r:id="rId79"/>
    <p:sldId id="346" r:id="rId80"/>
    <p:sldId id="347" r:id="rId81"/>
    <p:sldId id="348" r:id="rId82"/>
    <p:sldId id="349" r:id="rId83"/>
    <p:sldId id="352" r:id="rId84"/>
    <p:sldId id="353" r:id="rId85"/>
    <p:sldId id="351" r:id="rId86"/>
    <p:sldId id="355" r:id="rId87"/>
    <p:sldId id="356" r:id="rId88"/>
    <p:sldId id="357" r:id="rId89"/>
    <p:sldId id="358" r:id="rId90"/>
    <p:sldId id="35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F"/>
    <a:srgbClr val="DEE9F2"/>
    <a:srgbClr val="FC4067"/>
    <a:srgbClr val="02BDC7"/>
    <a:srgbClr val="FFD1DC"/>
    <a:srgbClr val="FFB600"/>
    <a:srgbClr val="FF7C80"/>
    <a:srgbClr val="FF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91368" autoAdjust="0"/>
  </p:normalViewPr>
  <p:slideViewPr>
    <p:cSldViewPr snapToGrid="0">
      <p:cViewPr>
        <p:scale>
          <a:sx n="110" d="100"/>
          <a:sy n="110" d="100"/>
        </p:scale>
        <p:origin x="-25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3</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5</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hnschrift" panose="020B050204020402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4C-443B-AF59-704750391EBD}"/>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4C-443B-AF59-704750391EBD}"/>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4C-443B-AF59-704750391EBD}"/>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4C-443B-AF59-704750391EBD}"/>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4-B64C-443B-AF59-704750391EBD}"/>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Quicksand" panose="02070303000000060000"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r>
              <a:rPr lang="en-SG"/>
              <a:t>Bugs Metrics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619E-47AA-87AB-E6B569744578}"/>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14/11/2018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14/11/2018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14/11/2018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jp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assekongo83.deviantart.com/art/Screen-svg-resource-308310092"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Adam</a:t>
            </a:r>
          </a:p>
          <a:p>
            <a:pPr algn="ctr"/>
            <a:r>
              <a:rPr lang="en-SG" sz="1200" dirty="0">
                <a:solidFill>
                  <a:schemeClr val="bg2">
                    <a:lumMod val="25000"/>
                  </a:schemeClr>
                </a:solidFill>
                <a:latin typeface="Bahnschrift" panose="020B0502040204020203" pitchFamily="34"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Administrative Staff</a:t>
            </a:r>
          </a:p>
          <a:p>
            <a:pPr algn="ctr"/>
            <a:r>
              <a:rPr lang="en-SG" sz="2000" dirty="0">
                <a:solidFill>
                  <a:schemeClr val="bg2">
                    <a:lumMod val="25000"/>
                  </a:schemeClr>
                </a:solidFill>
                <a:latin typeface="Bahnschrift" panose="020B0502040204020203" pitchFamily="34" charset="0"/>
              </a:rPr>
              <a:t>Tutors</a:t>
            </a:r>
          </a:p>
          <a:p>
            <a:pPr algn="ctr"/>
            <a:r>
              <a:rPr lang="en-SG" sz="2000" dirty="0">
                <a:solidFill>
                  <a:schemeClr val="bg2">
                    <a:lumMod val="25000"/>
                  </a:schemeClr>
                </a:solidFill>
                <a:latin typeface="Bahnschrift" panose="020B0502040204020203" pitchFamily="34" charset="0"/>
              </a:rPr>
              <a:t>Parents </a:t>
            </a:r>
          </a:p>
          <a:p>
            <a:pPr algn="ctr"/>
            <a:r>
              <a:rPr lang="en-SG" sz="2000" dirty="0">
                <a:solidFill>
                  <a:schemeClr val="bg2">
                    <a:lumMod val="25000"/>
                  </a:schemeClr>
                </a:solidFill>
                <a:latin typeface="Bahnschrift" panose="020B0502040204020203" pitchFamily="34" charset="0"/>
              </a:rPr>
              <a:t>Students</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478918" y="2301929"/>
            <a:ext cx="8158131" cy="52738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695608" y="2365567"/>
            <a:ext cx="1472720"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478918"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Reduction in time taken to complete daily administrative tasks for an estimated of 30 - 40%</a:t>
            </a:r>
          </a:p>
        </p:txBody>
      </p:sp>
      <p:sp>
        <p:nvSpPr>
          <p:cNvPr id="14" name="TextBox 13">
            <a:extLst>
              <a:ext uri="{FF2B5EF4-FFF2-40B4-BE49-F238E27FC236}">
                <a16:creationId xmlns:a16="http://schemas.microsoft.com/office/drawing/2014/main" id="{3CBAA198-9CE7-492A-898F-1B47649E6D49}"/>
              </a:ext>
            </a:extLst>
          </p:cNvPr>
          <p:cNvSpPr txBox="1"/>
          <p:nvPr/>
        </p:nvSpPr>
        <p:spPr>
          <a:xfrm>
            <a:off x="695608" y="3228945"/>
            <a:ext cx="1222498"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Final</a:t>
            </a:r>
          </a:p>
        </p:txBody>
      </p:sp>
      <p:pic>
        <p:nvPicPr>
          <p:cNvPr id="4" name="Graphic 3">
            <a:extLst>
              <a:ext uri="{FF2B5EF4-FFF2-40B4-BE49-F238E27FC236}">
                <a16:creationId xmlns:a16="http://schemas.microsoft.com/office/drawing/2014/main" id="{9BFD5D91-01E5-4F63-B26C-1B0E6F340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7641" y="2210545"/>
            <a:ext cx="710153" cy="710153"/>
          </a:xfrm>
          <a:prstGeom prst="rect">
            <a:avLst/>
          </a:prstGeom>
        </p:spPr>
      </p:pic>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Bahnschrift" panose="020B0502040204020203" pitchFamily="34" charset="0"/>
              </a:rPr>
              <a:t>Stepping Stones</a:t>
            </a:r>
            <a:endParaRPr lang="en-SG" sz="2400" b="1" dirty="0">
              <a:solidFill>
                <a:schemeClr val="bg2">
                  <a:lumMod val="25000"/>
                </a:schemeClr>
              </a:solidFill>
              <a:latin typeface="Bahnschrift" panose="020B0502040204020203" pitchFamily="34"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Mgmt Charts</a:t>
            </a:r>
            <a:endParaRPr lang="en-SG" sz="1600" dirty="0">
              <a:solidFill>
                <a:schemeClr val="bg2">
                  <a:lumMod val="25000"/>
                </a:schemeClr>
              </a:solidFill>
              <a:latin typeface="Bahnschrift" panose="020B0502040204020203" pitchFamily="34"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 Data Mgmt</a:t>
            </a:r>
            <a:endParaRPr lang="en-SG" sz="1600" dirty="0">
              <a:solidFill>
                <a:schemeClr val="bg2">
                  <a:lumMod val="25000"/>
                </a:schemeClr>
              </a:solidFill>
              <a:latin typeface="Bahnschrift" panose="020B0502040204020203" pitchFamily="34"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SMS Functionality</a:t>
            </a:r>
            <a:endParaRPr lang="en-SG" sz="1600" dirty="0">
              <a:solidFill>
                <a:schemeClr val="bg2">
                  <a:lumMod val="25000"/>
                </a:schemeClr>
              </a:solidFill>
              <a:latin typeface="Bahnschrift" panose="020B0502040204020203" pitchFamily="34"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Schedule</a:t>
            </a:r>
            <a:r>
              <a:rPr lang="en-US" sz="1600" b="1" dirty="0">
                <a:solidFill>
                  <a:schemeClr val="bg2">
                    <a:lumMod val="25000"/>
                  </a:schemeClr>
                </a:solidFill>
                <a:latin typeface="Bahnschrift" panose="020B0502040204020203" pitchFamily="34" charset="0"/>
              </a:rPr>
              <a:t> </a:t>
            </a:r>
            <a:r>
              <a:rPr lang="en-US" sz="1600" dirty="0">
                <a:solidFill>
                  <a:schemeClr val="bg2">
                    <a:lumMod val="25000"/>
                  </a:schemeClr>
                </a:solidFill>
                <a:latin typeface="Bahnschrift" panose="020B0502040204020203" pitchFamily="34" charset="0"/>
              </a:rPr>
              <a:t>Functionality</a:t>
            </a:r>
            <a:endParaRPr lang="en-SG" sz="1600" dirty="0">
              <a:solidFill>
                <a:schemeClr val="bg2">
                  <a:lumMod val="25000"/>
                </a:schemeClr>
              </a:solidFill>
              <a:latin typeface="Bahnschrift" panose="020B0502040204020203" pitchFamily="34"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Payment Tracking</a:t>
            </a:r>
            <a:endParaRPr lang="en-SG" sz="1600" dirty="0">
              <a:solidFill>
                <a:schemeClr val="bg2">
                  <a:lumMod val="25000"/>
                </a:schemeClr>
              </a:solidFill>
              <a:latin typeface="Bahnschrift" panose="020B0502040204020203" pitchFamily="34"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Attendance Tracking</a:t>
            </a:r>
            <a:endParaRPr lang="en-SG" sz="1600" dirty="0">
              <a:solidFill>
                <a:schemeClr val="bg2">
                  <a:lumMod val="25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Student/Parent Portal</a:t>
            </a:r>
            <a:endParaRPr lang="en-SG" sz="1600" dirty="0">
              <a:solidFill>
                <a:schemeClr val="bg2">
                  <a:lumMod val="25000"/>
                </a:schemeClr>
              </a:solidFill>
              <a:latin typeface="Bahnschrift" panose="020B0502040204020203" pitchFamily="34"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Portal</a:t>
            </a:r>
            <a:endParaRPr lang="en-SG" sz="1600" dirty="0">
              <a:solidFill>
                <a:schemeClr val="bg2">
                  <a:lumMod val="25000"/>
                </a:schemeClr>
              </a:solidFill>
              <a:latin typeface="Bahnschrift" panose="020B0502040204020203" pitchFamily="34"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Mgmt</a:t>
            </a:r>
            <a:endParaRPr lang="en-SG" sz="1600" dirty="0">
              <a:solidFill>
                <a:schemeClr val="bg2">
                  <a:lumMod val="25000"/>
                </a:schemeClr>
              </a:solidFill>
              <a:latin typeface="Bahnschrift" panose="020B0502040204020203" pitchFamily="34"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Reward System</a:t>
            </a:r>
            <a:endParaRPr lang="en-SG" sz="1600" dirty="0">
              <a:solidFill>
                <a:schemeClr val="bg2">
                  <a:lumMod val="25000"/>
                </a:schemeClr>
              </a:solidFill>
              <a:latin typeface="Bahnschrift" panose="020B0502040204020203" pitchFamily="34"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484341" y="694074"/>
            <a:ext cx="322330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Proposed</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18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19 Aug – 2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3 Sep – 17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18 Sep – 2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3 Oct – 17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18 Oct – 1 Nov</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2 Nov – 16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17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Users entity</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Access Control</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Profile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Tutors</a:t>
            </a: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Students</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Class entity</a:t>
            </a:r>
          </a:p>
          <a:p>
            <a:r>
              <a:rPr lang="en-US" sz="10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Grades CRUD</a:t>
            </a:r>
          </a:p>
          <a:p>
            <a:r>
              <a:rPr lang="en-US" sz="10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Schedule</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Supervisor Meeting</a:t>
            </a: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endParaRPr lang="en-US" sz="900" u="sng"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Schedule Viewing</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Push Notifications for upcoming classes</a:t>
            </a: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Writing reports using template provided</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Tutors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Students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Push Notifications for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Tutor Attendance Taking</a:t>
            </a: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Payment Tracking</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15988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8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Bahnschrift" panose="020B0502040204020203" pitchFamily="34"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Bahnschrift" panose="020B0502040204020203" pitchFamily="34"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Bahnschrift" panose="020B0502040204020203" pitchFamily="34"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Risk Statement</a:t>
            </a:r>
            <a:endParaRPr lang="en-SG" sz="1600"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Impact</a:t>
            </a:r>
            <a:endParaRPr lang="en-SG" sz="1600"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Level</a:t>
            </a:r>
            <a:endParaRPr lang="en-SG" sz="1600" b="1" dirty="0">
              <a:solidFill>
                <a:schemeClr val="tx1"/>
              </a:solidFill>
              <a:latin typeface="Bahnschrift" panose="020B0502040204020203" pitchFamily="34"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Likelihood</a:t>
            </a:r>
            <a:endParaRPr lang="en-SG" sz="1600" b="1" dirty="0">
              <a:solidFill>
                <a:schemeClr val="tx1"/>
              </a:solidFill>
              <a:latin typeface="Bahnschrift" panose="020B0502040204020203" pitchFamily="34"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Consequences</a:t>
            </a:r>
            <a:endParaRPr lang="en-SG" sz="1600" b="1" dirty="0">
              <a:solidFill>
                <a:schemeClr val="tx1"/>
              </a:solidFill>
              <a:latin typeface="Bahnschrift" panose="020B0502040204020203" pitchFamily="34"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Mitigation Plan</a:t>
            </a:r>
            <a:endParaRPr lang="en-SG" sz="1600" b="1"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Clients are not technology savvy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clients attempt to communicate their requirements but were misunderstood by the team</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Frequent User Testing</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Involve the client throughout the project to receive consistent feedback</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Product might not match client’s needs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Technical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might not get used to the languages involved (</a:t>
            </a:r>
            <a:r>
              <a:rPr lang="en-US" sz="1200" dirty="0" err="1">
                <a:solidFill>
                  <a:schemeClr val="tx1"/>
                </a:solidFill>
                <a:latin typeface="Bahnschrift" panose="020B0502040204020203" pitchFamily="34" charset="0"/>
              </a:rPr>
              <a:t>Javascript</a:t>
            </a:r>
            <a:r>
              <a:rPr lang="en-US" sz="1200" dirty="0">
                <a:solidFill>
                  <a:schemeClr val="tx1"/>
                </a:solidFill>
                <a:latin typeface="Bahnschrift" panose="020B0502040204020203" pitchFamily="34" charset="0"/>
              </a:rPr>
              <a:t>, CSS)</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Low</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B</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Finalise</a:t>
            </a:r>
            <a:r>
              <a:rPr lang="en-US" sz="1200" dirty="0">
                <a:solidFill>
                  <a:schemeClr val="tx1"/>
                </a:solidFill>
                <a:latin typeface="Bahnschrift" panose="020B0502040204020203" pitchFamily="34"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Familarise</a:t>
            </a:r>
            <a:r>
              <a:rPr lang="en-US" sz="1200" dirty="0">
                <a:solidFill>
                  <a:schemeClr val="tx1"/>
                </a:solidFill>
                <a:latin typeface="Bahnschrift" panose="020B0502040204020203" pitchFamily="34" charset="0"/>
              </a:rPr>
              <a:t> ourselves with the technical tools and environments that are to be implemented before development starts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considering the scale of our scope</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414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on internship in the earlier iterations</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which could result in difficulty completing the project on time</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Client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Continuously changing client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Inflating Project Scope</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Prioritise</a:t>
            </a:r>
            <a:r>
              <a:rPr lang="en-US" sz="1200" dirty="0">
                <a:solidFill>
                  <a:schemeClr val="tx1"/>
                </a:solidFill>
                <a:latin typeface="Bahnschrift" panose="020B0502040204020203" pitchFamily="34" charset="0"/>
              </a:rPr>
              <a:t> and complete the important functions before moving on to the value adding functionalities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Consume buffer days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Gross over-estimated effort required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634918025"/>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253240217"/>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down or unusable after a short period of time</a:t>
            </a:r>
          </a:p>
          <a:p>
            <a:pPr marL="285750" indent="-285750">
              <a:buFont typeface="Arial" panose="020B0604020202020204" pitchFamily="34" charset="0"/>
              <a:buChar char="•"/>
            </a:pPr>
            <a:r>
              <a:rPr lang="en-SG" dirty="0">
                <a:solidFill>
                  <a:schemeClr val="tx1"/>
                </a:solidFill>
                <a:latin typeface="Bahnschrift" panose="020B0502040204020203" pitchFamily="34"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runs</a:t>
            </a:r>
          </a:p>
          <a:p>
            <a:pPr marL="285750" indent="-285750">
              <a:buFont typeface="Arial" panose="020B0604020202020204" pitchFamily="34" charset="0"/>
              <a:buChar char="•"/>
            </a:pPr>
            <a:r>
              <a:rPr lang="en-SG" dirty="0">
                <a:solidFill>
                  <a:schemeClr val="tx1"/>
                </a:solidFill>
                <a:latin typeface="Bahnschrift" panose="020B0502040204020203" pitchFamily="34"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Unimportant</a:t>
            </a:r>
          </a:p>
          <a:p>
            <a:pPr marL="285750" indent="-285750">
              <a:buFont typeface="Arial" panose="020B0604020202020204" pitchFamily="34" charset="0"/>
              <a:buChar char="•"/>
            </a:pPr>
            <a:r>
              <a:rPr lang="en-SG" dirty="0">
                <a:solidFill>
                  <a:schemeClr val="tx1"/>
                </a:solidFill>
                <a:latin typeface="Bahnschrift" panose="020B0502040204020203" pitchFamily="34"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Bahnschrift" panose="020B0502040204020203" pitchFamily="34"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Bahnschrift" panose="020B0502040204020203" pitchFamily="34"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Bahnschrift" panose="020B0502040204020203" pitchFamily="34"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1738839947"/>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4401205"/>
          </a:xfrm>
          <a:prstGeom prst="rect">
            <a:avLst/>
          </a:prstGeom>
        </p:spPr>
        <p:txBody>
          <a:bodyPr wrap="square">
            <a:spAutoFit/>
          </a:bodyPr>
          <a:lstStyle/>
          <a:p>
            <a:r>
              <a:rPr lang="en-US" sz="2000" dirty="0">
                <a:solidFill>
                  <a:schemeClr val="bg2">
                    <a:lumMod val="25000"/>
                  </a:schemeClr>
                </a:solidFill>
                <a:latin typeface="Bahnschrift" panose="020B0502040204020203" pitchFamily="34"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2937667058"/>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Low Impact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3</a:t>
            </a:r>
            <a:endParaRPr lang="en-SG"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5</a:t>
            </a:r>
            <a:endParaRPr lang="en-SG"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Tree>
    <p:extLst>
      <p:ext uri="{BB962C8B-B14F-4D97-AF65-F5344CB8AC3E}">
        <p14:creationId xmlns:p14="http://schemas.microsoft.com/office/powerpoint/2010/main" val="1870774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735475"/>
            <a:ext cx="6985590" cy="1600438"/>
          </a:xfrm>
          <a:prstGeom prst="rect">
            <a:avLst/>
          </a:prstGeom>
          <a:noFill/>
        </p:spPr>
        <p:txBody>
          <a:bodyPr wrap="square" rtlCol="0">
            <a:spAutoFit/>
          </a:bodyPr>
          <a:lstStyle/>
          <a:p>
            <a:r>
              <a:rPr lang="en-SG" sz="1400" dirty="0">
                <a:latin typeface="Bahnschrift" panose="020B0502040204020203" pitchFamily="34"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98592"/>
            <a:ext cx="6985590" cy="2031325"/>
          </a:xfrm>
          <a:prstGeom prst="rect">
            <a:avLst/>
          </a:prstGeom>
          <a:noFill/>
        </p:spPr>
        <p:txBody>
          <a:bodyPr wrap="square" rtlCol="0">
            <a:spAutoFit/>
          </a:bodyPr>
          <a:lstStyle/>
          <a:p>
            <a:r>
              <a:rPr lang="en-SG" sz="1400" dirty="0">
                <a:latin typeface="Bahnschrift" panose="020B0502040204020203" pitchFamily="34"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709010"/>
            <a:ext cx="7541444" cy="2246769"/>
          </a:xfrm>
          <a:prstGeom prst="rect">
            <a:avLst/>
          </a:prstGeom>
          <a:noFill/>
        </p:spPr>
        <p:txBody>
          <a:bodyPr wrap="square" rtlCol="0">
            <a:spAutoFit/>
          </a:bodyPr>
          <a:lstStyle/>
          <a:p>
            <a:r>
              <a:rPr lang="en-SG" sz="1400" dirty="0">
                <a:latin typeface="Bahnschrift" panose="020B0502040204020203" pitchFamily="34"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67959" y="1631428"/>
            <a:ext cx="7296346" cy="1600438"/>
          </a:xfrm>
          <a:prstGeom prst="rect">
            <a:avLst/>
          </a:prstGeom>
          <a:noFill/>
        </p:spPr>
        <p:txBody>
          <a:bodyPr wrap="square" rtlCol="0">
            <a:spAutoFit/>
          </a:bodyPr>
          <a:lstStyle/>
          <a:p>
            <a:r>
              <a:rPr lang="en-SG" sz="1400" dirty="0">
                <a:latin typeface="Bahnschrift" panose="020B0502040204020203" pitchFamily="34"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221556"/>
            <a:ext cx="7173020" cy="1815882"/>
          </a:xfrm>
          <a:prstGeom prst="rect">
            <a:avLst/>
          </a:prstGeom>
          <a:noFill/>
        </p:spPr>
        <p:txBody>
          <a:bodyPr wrap="square" rtlCol="0">
            <a:spAutoFit/>
          </a:bodyPr>
          <a:lstStyle/>
          <a:p>
            <a:r>
              <a:rPr lang="en-SG" sz="1400" dirty="0">
                <a:latin typeface="Bahnschrift" panose="020B0502040204020203" pitchFamily="34"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Login</a:t>
            </a:r>
            <a:endParaRPr lang="en-SG"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Scheduling</a:t>
            </a:r>
            <a:endParaRPr lang="en-SG"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02886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Login</a:t>
            </a:r>
            <a:endParaRPr lang="en-SG" sz="16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Scheduling</a:t>
            </a:r>
            <a:endParaRPr lang="en-SG" sz="1600"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28 July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Account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Student Mgmt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Grades Module</a:t>
            </a:r>
            <a:endParaRPr lang="en-SG" dirty="0">
              <a:solidFill>
                <a:schemeClr val="tx1"/>
              </a:solidFill>
              <a:latin typeface="Bahnschrift" panose="020B0502040204020203" pitchFamily="34"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94587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1</a:t>
            </a:r>
            <a:endParaRPr lang="en-SG" sz="16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login without the guidance of the facilitators using the assigned username and password</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2</a:t>
            </a:r>
            <a:endParaRPr lang="en-SG" sz="16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Tutor Creation</a:t>
            </a:r>
            <a:endParaRPr lang="en-SG" sz="16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3</a:t>
            </a:r>
            <a:endParaRPr lang="en-SG" sz="16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Tutor record</a:t>
            </a:r>
            <a:endParaRPr lang="en-SG" sz="16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4</a:t>
            </a:r>
            <a:endParaRPr lang="en-SG" sz="16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Tutor record</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5</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Student Creation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6</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Student record</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7</a:t>
            </a:r>
            <a:endParaRPr lang="en-SG" sz="16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Student record</a:t>
            </a:r>
            <a:endParaRPr lang="en-SG" sz="16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8</a:t>
            </a:r>
            <a:endParaRPr lang="en-SG" sz="16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add a Student’s grades</a:t>
            </a:r>
            <a:endParaRPr lang="en-SG" sz="16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301730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243687" y="1990187"/>
            <a:ext cx="9629212" cy="3788278"/>
            <a:chOff x="-3568484" y="1369687"/>
            <a:chExt cx="16483426" cy="6725107"/>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Bahnschrift" panose="020B0502040204020203" pitchFamily="34"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636799" y="6722974"/>
              <a:ext cx="2088766"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Bahnschrift" panose="020B0502040204020203" pitchFamily="34"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718279" y="6722975"/>
              <a:ext cx="3864161" cy="710292"/>
            </a:xfrm>
            <a:prstGeom prst="rect">
              <a:avLst/>
            </a:prstGeom>
            <a:noFill/>
          </p:spPr>
          <p:txBody>
            <a:bodyPr wrap="none" rtlCol="0" anchor="ctr" anchorCtr="0">
              <a:spAutoFit/>
            </a:bodyPr>
            <a:lstStyle/>
            <a:p>
              <a:pPr algn="ctr"/>
              <a:r>
                <a:rPr lang="en-US" sz="2000" b="1" dirty="0">
                  <a:solidFill>
                    <a:schemeClr val="tx2"/>
                  </a:solidFill>
                  <a:latin typeface="Bahnschrift" panose="020B0502040204020203" pitchFamily="34"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Bahnschrift" panose="020B0502040204020203" pitchFamily="34"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528671" y="6722973"/>
              <a:ext cx="4443155" cy="710292"/>
            </a:xfrm>
            <a:prstGeom prst="rect">
              <a:avLst/>
            </a:prstGeom>
            <a:noFill/>
          </p:spPr>
          <p:txBody>
            <a:bodyPr wrap="none" rtlCol="0" anchor="ctr" anchorCtr="0">
              <a:spAutoFit/>
            </a:bodyPr>
            <a:lstStyle/>
            <a:p>
              <a:pPr algn="ctr"/>
              <a:r>
                <a:rPr lang="en-US" sz="2000" b="1" dirty="0">
                  <a:solidFill>
                    <a:srgbClr val="7030A0"/>
                  </a:solidFill>
                  <a:latin typeface="Bahnschrift" panose="020B0502040204020203" pitchFamily="34"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727378" y="1387715"/>
              <a:ext cx="3984899" cy="710292"/>
            </a:xfrm>
            <a:prstGeom prst="rect">
              <a:avLst/>
            </a:prstGeom>
            <a:noFill/>
          </p:spPr>
          <p:txBody>
            <a:bodyPr wrap="none" rtlCol="0" anchor="ctr" anchorCtr="0">
              <a:spAutoFit/>
            </a:bodyPr>
            <a:lstStyle/>
            <a:p>
              <a:pPr algn="ctr"/>
              <a:r>
                <a:rPr lang="en-US" sz="2000" b="1" dirty="0">
                  <a:solidFill>
                    <a:schemeClr val="bg2">
                      <a:lumMod val="50000"/>
                    </a:schemeClr>
                  </a:solidFill>
                  <a:latin typeface="Bahnschrift" panose="020B0502040204020203" pitchFamily="34"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436092" y="1369687"/>
              <a:ext cx="2590926" cy="710292"/>
            </a:xfrm>
            <a:prstGeom prst="rect">
              <a:avLst/>
            </a:prstGeom>
            <a:noFill/>
          </p:spPr>
          <p:txBody>
            <a:bodyPr wrap="none" rtlCol="0" anchor="ctr" anchorCtr="0">
              <a:spAutoFit/>
            </a:bodyPr>
            <a:lstStyle/>
            <a:p>
              <a:pPr algn="ctr"/>
              <a:r>
                <a:rPr lang="en-US" sz="2000" b="1" dirty="0">
                  <a:solidFill>
                    <a:schemeClr val="accent6">
                      <a:lumMod val="50000"/>
                    </a:schemeClr>
                  </a:solidFill>
                  <a:latin typeface="Bahnschrift" panose="020B0502040204020203" pitchFamily="34"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Navigation Bar</a:t>
            </a:r>
            <a:endParaRPr lang="en-SG" sz="16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Better naming of navigation bars</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Change ‘Create Tutors’ to ‘Create Tutor Records’</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Font size is too small, making it hard for the participants to see</a:t>
            </a:r>
            <a:endParaRPr lang="en-SG" sz="16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Increase the font size of the Portal</a:t>
            </a:r>
            <a:endParaRPr lang="en-SG" sz="16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Tutor &amp; Student Creation</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Would prefer to be prompted immediately when making mistakes</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Live Validation while filling up the form</a:t>
            </a:r>
            <a:endParaRPr lang="en-SG" sz="16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have an overview of all information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Implementation of Dashboard as the Home Page</a:t>
            </a:r>
            <a:endParaRPr lang="en-SG" sz="16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Mgmt</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include the parents and students as users</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Added parent and student users with their functionalities into the project scope</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08382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8 September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Students Attendance Taking page</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an attendance of a student</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attendance of the students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add a grade for a specific student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update the grade for a specific student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Attendance Taking page for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the attendance of a specific tutor</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attendance of the tutors</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curriculum schedule of the year</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create an instance of a class using the Schedule functionality</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804807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overview of a student’s attendance records</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Added in an overall % attendance of students</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Feels that the layout of Attendance Taking functionality is not intuitive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Changed the interface to a table format for easier referencing and consolidation of data</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Input of grades to be changed to Raw Score / Max Score</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Adjusted the input fields for Grades Tracking</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Mgmt</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minimize manual inputs by automatically updating the student’s level for a new year</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an auto promotion functionality</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Scheduling</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give tutors the right to edit the lesson date but both the original and altered dates has to be displayed</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field in the lightbox for tutors to edit the lesson dates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6233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Bahnschrift" panose="020B0502040204020203" pitchFamily="34" charset="0"/>
              </a:rPr>
              <a:t>Venue:</a:t>
            </a:r>
            <a:r>
              <a:rPr lang="en-US" sz="1400" dirty="0">
                <a:solidFill>
                  <a:schemeClr val="tx1"/>
                </a:solidFill>
                <a:latin typeface="Bahnschrift" panose="020B0502040204020203" pitchFamily="34" charset="0"/>
              </a:rPr>
              <a:t> Stepping Stones Learning Centre, Bukit </a:t>
            </a:r>
          </a:p>
          <a:p>
            <a:r>
              <a:rPr lang="en-US" sz="1400" dirty="0">
                <a:solidFill>
                  <a:schemeClr val="tx1"/>
                </a:solidFill>
                <a:latin typeface="Bahnschrift" panose="020B0502040204020203" pitchFamily="34" charset="0"/>
              </a:rPr>
              <a:t>                   Panjang Branch</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Date: </a:t>
            </a:r>
            <a:r>
              <a:rPr lang="en-US" sz="1400" dirty="0">
                <a:solidFill>
                  <a:schemeClr val="tx1"/>
                </a:solidFill>
                <a:latin typeface="Bahnschrift" panose="020B0502040204020203" pitchFamily="34" charset="0"/>
              </a:rPr>
              <a:t>22 September 2018, Saturday </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Time: </a:t>
            </a:r>
            <a:r>
              <a:rPr lang="en-US" sz="1400" dirty="0">
                <a:solidFill>
                  <a:schemeClr val="tx1"/>
                </a:solidFill>
                <a:latin typeface="Bahnschrift" panose="020B0502040204020203" pitchFamily="34" charset="0"/>
              </a:rPr>
              <a:t>2:30pm – 5:00pm</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Number of Participants: </a:t>
            </a:r>
            <a:r>
              <a:rPr lang="en-US" sz="1400" dirty="0">
                <a:solidFill>
                  <a:schemeClr val="tx1"/>
                </a:solidFill>
                <a:latin typeface="Bahnschrift" panose="020B0502040204020203" pitchFamily="34" charset="0"/>
              </a:rPr>
              <a:t>2 </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Improve the Portal based on feedbacks and comments received</a:t>
            </a:r>
            <a:endParaRPr lang="en-SG" sz="1600"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1364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login using the Master Admin account and create a Branch record</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Branch Admin page and create a new Branch Admin record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Admin page and view the information of all Branch Admins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access the Subject Mgmt functionalities by accessing the Branch Admin account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Subject page to create a new subject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Subjects page and view the information of all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Subject functionality and remove levels from the subject</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remove and delete a Subject record</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Mass Upload page to upload a csv consisting of all Tutor details</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Tutors page and view the information of all Tutors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11</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Tutor functionality and edit the information of a specific tutor</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12</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Hourly Rate page and add in an hourly rate for the newly created Tutor</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13</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Attendance Taking page and mark the attendance for a specific Tutor</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14</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Mass Upload page to upload a csv consisting of all Student details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15</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Students page and view the information of all students</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16</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Student functionality and edit the information of a specific students</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17</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Attendance Taking page and mark the attendance for a specific tutor</a:t>
            </a:r>
            <a:endParaRPr lang="en-SG" sz="12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18</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Admin Schedule page and create a new class</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19</a:t>
            </a:r>
            <a:endParaRPr lang="en-SG" sz="1200" dirty="0">
              <a:solidFill>
                <a:schemeClr val="tx1"/>
              </a:solidFill>
              <a:latin typeface="Bahnschrift" panose="020B0502040204020203" pitchFamily="34"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edit an existing class with new information</a:t>
            </a:r>
            <a:endParaRPr lang="en-SG" sz="1200" dirty="0">
              <a:solidFill>
                <a:schemeClr val="tx1"/>
              </a:solidFill>
              <a:latin typeface="Bahnschrift" panose="020B0502040204020203" pitchFamily="34"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20</a:t>
            </a:r>
            <a:endParaRPr lang="en-SG" sz="1200" dirty="0">
              <a:solidFill>
                <a:schemeClr val="tx1"/>
              </a:solidFill>
              <a:latin typeface="Bahnschrift" panose="020B0502040204020203" pitchFamily="34"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assign a tutor to an existing class</a:t>
            </a:r>
            <a:endParaRPr lang="en-SG" sz="1200" dirty="0">
              <a:solidFill>
                <a:schemeClr val="tx1"/>
              </a:solidFill>
              <a:latin typeface="Bahnschrift" panose="020B0502040204020203" pitchFamily="34"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21</a:t>
            </a:r>
            <a:endParaRPr lang="en-SG" sz="1200" dirty="0">
              <a:solidFill>
                <a:schemeClr val="tx1"/>
              </a:solidFill>
              <a:latin typeface="Bahnschrift" panose="020B0502040204020203" pitchFamily="34"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delete a lesson from the Schedule</a:t>
            </a:r>
            <a:endParaRPr lang="en-SG" sz="1200" dirty="0">
              <a:solidFill>
                <a:schemeClr val="tx1"/>
              </a:solidFill>
              <a:latin typeface="Bahnschrift" panose="020B0502040204020203" pitchFamily="34"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22</a:t>
            </a:r>
            <a:endParaRPr lang="en-SG" sz="1200" dirty="0">
              <a:solidFill>
                <a:schemeClr val="tx1"/>
              </a:solidFill>
              <a:latin typeface="Bahnschrift" panose="020B0502040204020203" pitchFamily="34"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Grades page and update the grades of a specific student</a:t>
            </a:r>
            <a:endParaRPr lang="en-SG" sz="1200" dirty="0">
              <a:solidFill>
                <a:schemeClr val="tx1"/>
              </a:solidFill>
              <a:latin typeface="Bahnschrift" panose="020B0502040204020203" pitchFamily="34"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1850576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option to indicate that the student is absent</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an ‘Absent’ button alongside the current ‘Present’ button</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Subject Mgmt</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be able to remove multiple levels instead of having to open the modal box every single time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Implement ajax instead to remove the level while remaining on the page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a % improvement of student’s grades for easier comparison</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separate page which analyses the student’s performance and put them in visualizations to aid the teachers in keeping track of student performances</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User Interface</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Font size is still a bit small and its hard to see</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increase the font size used throughout the User Interface</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Tutor &amp; Student Registration</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Additional mandatory fields for the registration forms – Qualification, School &amp; Stream</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the requested fields into the respective forms</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remove the restriction of only one Branch Admin per branch</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remove the restriction set</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the ability to edit and remove Branch Admin information</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Edit and Delete Branch Admin functionalities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7132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Bahnschrift" panose="020B0502040204020203" pitchFamily="34" charset="0"/>
              </a:rPr>
              <a:t>Admin</a:t>
            </a:r>
            <a:endParaRPr lang="en-SG" sz="1200" b="1" dirty="0">
              <a:latin typeface="Bahnschrift" panose="020B0502040204020203" pitchFamily="34"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Bahnschrift" panose="020B0502040204020203" pitchFamily="34" charset="0"/>
              </a:rPr>
              <a:t>Tutors</a:t>
            </a:r>
            <a:endParaRPr lang="en-SG" sz="1200" b="1" dirty="0">
              <a:latin typeface="Bahnschrift" panose="020B0502040204020203" pitchFamily="34"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Bahnschrift" panose="020B0502040204020203" pitchFamily="34" charset="0"/>
              </a:rPr>
              <a:t>Students</a:t>
            </a:r>
            <a:endParaRPr lang="en-SG" sz="1200" b="1" dirty="0">
              <a:latin typeface="Bahnschrift" panose="020B0502040204020203" pitchFamily="34"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Bahnschrift" panose="020B0502040204020203" pitchFamily="34" charset="0"/>
              </a:rPr>
              <a:t>Parents</a:t>
            </a:r>
            <a:endParaRPr lang="en-SG" sz="1200" b="1" dirty="0">
              <a:latin typeface="Bahnschrift" panose="020B0502040204020203" pitchFamily="34"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13" name="TextBox 12">
            <a:extLst>
              <a:ext uri="{FF2B5EF4-FFF2-40B4-BE49-F238E27FC236}">
                <a16:creationId xmlns:a16="http://schemas.microsoft.com/office/drawing/2014/main" id="{F5AA701F-2B02-434E-B07C-00EDF74A7E45}"/>
              </a:ext>
            </a:extLst>
          </p:cNvPr>
          <p:cNvSpPr txBox="1"/>
          <p:nvPr/>
        </p:nvSpPr>
        <p:spPr>
          <a:xfrm>
            <a:off x="3636622" y="2067975"/>
            <a:ext cx="1891995" cy="400110"/>
          </a:xfrm>
          <a:prstGeom prst="rect">
            <a:avLst/>
          </a:prstGeom>
          <a:noFill/>
        </p:spPr>
        <p:txBody>
          <a:bodyPr wrap="square" rtlCol="0">
            <a:spAutoFit/>
          </a:bodyPr>
          <a:lstStyle/>
          <a:p>
            <a:r>
              <a:rPr lang="en-US" sz="2000" b="1" dirty="0">
                <a:latin typeface="Bahnschrift" panose="020B0502040204020203" pitchFamily="34" charset="0"/>
              </a:rPr>
              <a:t>Interface Layer</a:t>
            </a:r>
            <a:endParaRPr lang="en-SG" sz="2000" b="1" dirty="0">
              <a:latin typeface="Bahnschrift" panose="020B0502040204020203" pitchFamily="34" charset="0"/>
            </a:endParaRPr>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Bahnschrift" panose="020B0502040204020203" pitchFamily="34" charset="0"/>
              </a:rPr>
              <a:t>HTTP Request</a:t>
            </a:r>
            <a:endParaRPr lang="en-SG" sz="1200" b="1" dirty="0">
              <a:latin typeface="Bahnschrift" panose="020B0502040204020203" pitchFamily="34"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Bahnschrift" panose="020B0502040204020203" pitchFamily="34" charset="0"/>
              </a:rPr>
              <a:t>HTTP Response</a:t>
            </a:r>
            <a:endParaRPr lang="en-SG" sz="1200" b="1" dirty="0">
              <a:latin typeface="Bahnschrift" panose="020B0502040204020203" pitchFamily="34"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Bahnschrift" panose="020B0502040204020203" pitchFamily="34" charset="0"/>
              </a:rPr>
              <a:t>Application Layer</a:t>
            </a:r>
            <a:endParaRPr lang="en-SG" sz="2000" b="1" dirty="0">
              <a:latin typeface="Bahnschrift" panose="020B0502040204020203" pitchFamily="34"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Quality Assurance</a:t>
            </a:r>
            <a:endParaRPr lang="en-SG" sz="1100" dirty="0">
              <a:solidFill>
                <a:schemeClr val="bg2">
                  <a:lumMod val="25000"/>
                </a:schemeClr>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Front End Developer</a:t>
            </a:r>
            <a:endParaRPr lang="en-SG" sz="1200" dirty="0">
              <a:solidFill>
                <a:schemeClr val="bg2">
                  <a:lumMod val="25000"/>
                </a:schemeClr>
              </a:solidFill>
              <a:latin typeface="Bahnschrift" panose="020B0502040204020203" pitchFamily="34"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Back End Developer</a:t>
            </a:r>
            <a:endParaRPr lang="en-SG" sz="1200" dirty="0">
              <a:solidFill>
                <a:schemeClr val="bg2">
                  <a:lumMod val="25000"/>
                </a:schemeClr>
              </a:solidFill>
              <a:latin typeface="Bahnschrift" panose="020B0502040204020203" pitchFamily="34"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Deputy Front End Developer</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7445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631216"/>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252619"/>
            <a:ext cx="10329957" cy="1200329"/>
          </a:xfrm>
          <a:prstGeom prst="rect">
            <a:avLst/>
          </a:prstGeom>
          <a:noFill/>
        </p:spPr>
        <p:txBody>
          <a:bodyPr wrap="square" rtlCol="0">
            <a:spAutoFit/>
          </a:bodyPr>
          <a:lstStyle/>
          <a:p>
            <a:r>
              <a:rPr lang="en-US" dirty="0">
                <a:latin typeface="Bahnschrift" panose="020B0502040204020203" pitchFamily="34"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4524315"/>
          </a:xfrm>
          <a:prstGeom prst="rect">
            <a:avLst/>
          </a:prstGeom>
          <a:noFill/>
        </p:spPr>
        <p:txBody>
          <a:bodyPr wrap="square" rtlCol="0">
            <a:spAutoFit/>
          </a:bodyPr>
          <a:lstStyle/>
          <a:p>
            <a:r>
              <a:rPr lang="en-US" dirty="0">
                <a:latin typeface="Bahnschrift" panose="020B0502040204020203" pitchFamily="34"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Bahnschrift" panose="020B0502040204020203" pitchFamily="34" charset="0"/>
              </a:rPr>
              <a:t>neighbourhood</a:t>
            </a:r>
            <a:r>
              <a:rPr lang="en-US" dirty="0">
                <a:latin typeface="Bahnschrift" panose="020B0502040204020203" pitchFamily="34"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Bahnschrift" panose="020B0502040204020203" pitchFamily="34" charset="0"/>
            </a:endParaRPr>
          </a:p>
        </p:txBody>
      </p:sp>
    </p:spTree>
    <p:extLst>
      <p:ext uri="{BB962C8B-B14F-4D97-AF65-F5344CB8AC3E}">
        <p14:creationId xmlns:p14="http://schemas.microsoft.com/office/powerpoint/2010/main" val="3566761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139321"/>
          </a:xfrm>
          <a:prstGeom prst="rect">
            <a:avLst/>
          </a:prstGeom>
          <a:noFill/>
        </p:spPr>
        <p:txBody>
          <a:bodyPr wrap="square" rtlCol="0">
            <a:spAutoFit/>
          </a:bodyPr>
          <a:lstStyle/>
          <a:p>
            <a:r>
              <a:rPr lang="en-US" dirty="0">
                <a:latin typeface="Bahnschrift" panose="020B0502040204020203" pitchFamily="34"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Bahnschrift" panose="020B0502040204020203" pitchFamily="34" charset="0"/>
            </a:endParaRPr>
          </a:p>
        </p:txBody>
      </p:sp>
    </p:spTree>
    <p:extLst>
      <p:ext uri="{BB962C8B-B14F-4D97-AF65-F5344CB8AC3E}">
        <p14:creationId xmlns:p14="http://schemas.microsoft.com/office/powerpoint/2010/main" val="1692771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585323"/>
          </a:xfrm>
          <a:prstGeom prst="rect">
            <a:avLst/>
          </a:prstGeom>
          <a:noFill/>
        </p:spPr>
        <p:txBody>
          <a:bodyPr wrap="square" rtlCol="0">
            <a:spAutoFit/>
          </a:bodyPr>
          <a:lstStyle/>
          <a:p>
            <a:r>
              <a:rPr lang="en-US" dirty="0">
                <a:latin typeface="Bahnschrift" panose="020B0502040204020203" pitchFamily="34" charset="0"/>
              </a:rPr>
              <a:t>Due to the school examinations closing by, Ms Stacy has been really busy reviewing her student</a:t>
            </a:r>
            <a:r>
              <a:rPr lang="en-SG" dirty="0">
                <a:latin typeface="Bahnschrift" panose="020B0502040204020203" pitchFamily="34"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Bahnschrift" panose="020B0502040204020203" pitchFamily="34" charset="0"/>
            </a:endParaRPr>
          </a:p>
        </p:txBody>
      </p:sp>
    </p:spTree>
    <p:extLst>
      <p:ext uri="{BB962C8B-B14F-4D97-AF65-F5344CB8AC3E}">
        <p14:creationId xmlns:p14="http://schemas.microsoft.com/office/powerpoint/2010/main" val="358084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Change requests initiated by stakeholders</a:t>
            </a:r>
            <a:endParaRPr lang="en-SG" sz="1400" dirty="0">
              <a:solidFill>
                <a:schemeClr val="tx1"/>
              </a:solidFill>
              <a:latin typeface="Bahnschrift" panose="020B0502040204020203" pitchFamily="34"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Define extent of change &amp; estimate resources required</a:t>
            </a:r>
            <a:endParaRPr lang="en-SG" sz="1400" dirty="0">
              <a:solidFill>
                <a:schemeClr val="tx1"/>
              </a:solidFill>
              <a:latin typeface="Bahnschrift" panose="020B0502040204020203" pitchFamily="34"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Determine priority and impact of change request</a:t>
            </a:r>
            <a:endParaRPr lang="en-SG" sz="1400" dirty="0">
              <a:solidFill>
                <a:schemeClr val="tx1"/>
              </a:solidFill>
              <a:latin typeface="Bahnschrift" panose="020B0502040204020203" pitchFamily="34"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Accept or reject the request</a:t>
            </a:r>
            <a:endParaRPr lang="en-SG" sz="1400" dirty="0">
              <a:solidFill>
                <a:schemeClr val="tx1"/>
              </a:solidFill>
              <a:latin typeface="Bahnschrift" panose="020B0502040204020203" pitchFamily="34"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accepted change request</a:t>
            </a:r>
            <a:endParaRPr lang="en-SG" sz="1400" dirty="0">
              <a:solidFill>
                <a:schemeClr val="tx1"/>
              </a:solidFill>
              <a:latin typeface="Bahnschrift" panose="020B0502040204020203" pitchFamily="34"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Bahnschrift" panose="020B0502040204020203" pitchFamily="34" charset="0"/>
              </a:rPr>
              <a:t>Accept</a:t>
            </a:r>
            <a:endParaRPr lang="en-SG" sz="1400" b="1" dirty="0">
              <a:latin typeface="Bahnschrift" panose="020B0502040204020203" pitchFamily="34"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Update Change Management Log</a:t>
            </a:r>
            <a:endParaRPr lang="en-SG" sz="1400" dirty="0">
              <a:solidFill>
                <a:schemeClr val="tx1"/>
              </a:solidFill>
              <a:latin typeface="Bahnschrift" panose="020B0502040204020203" pitchFamily="34"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Plan for implementation of change requested</a:t>
            </a:r>
            <a:endParaRPr lang="en-SG" sz="1400" dirty="0">
              <a:solidFill>
                <a:schemeClr val="tx1"/>
              </a:solidFill>
              <a:latin typeface="Bahnschrift" panose="020B0502040204020203" pitchFamily="34"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the rejection and rationale behind the rejection</a:t>
            </a:r>
            <a:endParaRPr lang="en-SG" sz="1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081198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Bahnschrift" panose="020B0502040204020203" pitchFamily="34"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5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9543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Iteration</a:t>
            </a:r>
            <a:endParaRPr lang="en-SG" sz="1100" b="1" dirty="0">
              <a:solidFill>
                <a:schemeClr val="tx1"/>
              </a:solidFill>
              <a:latin typeface="Bahnschrift" panose="020B0502040204020203" pitchFamily="34"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Date</a:t>
            </a:r>
            <a:endParaRPr lang="en-SG" sz="11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Type</a:t>
            </a:r>
            <a:endParaRPr lang="en-SG" sz="11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Change Reason</a:t>
            </a:r>
            <a:endParaRPr lang="en-SG" sz="11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Description</a:t>
            </a:r>
            <a:endParaRPr lang="en-SG" sz="11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Issued By</a:t>
            </a:r>
            <a:endParaRPr lang="en-SG" sz="1100" b="1" dirty="0">
              <a:solidFill>
                <a:schemeClr val="tx1"/>
              </a:solidFill>
              <a:latin typeface="Bahnschrift" panose="020B0502040204020203" pitchFamily="34"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Decision</a:t>
            </a:r>
            <a:endParaRPr lang="en-SG" sz="1100" b="1" dirty="0">
              <a:solidFill>
                <a:schemeClr val="tx1"/>
              </a:solidFill>
              <a:latin typeface="Bahnschrift" panose="020B0502040204020203" pitchFamily="34"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Action Taken</a:t>
            </a:r>
            <a:endParaRPr lang="en-SG" sz="1100" b="1" dirty="0">
              <a:solidFill>
                <a:schemeClr val="tx1"/>
              </a:solidFill>
              <a:latin typeface="Bahnschrift" panose="020B0502040204020203" pitchFamily="34"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Request Status</a:t>
            </a:r>
            <a:endParaRPr lang="en-SG" sz="11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 had concerns regarding after maintenance of mobile application</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fast changing technology standards for iOS apps and possible costs incurred for maintenance issues, the team has decided to drop the iOS application and instead opt for a mobile friendly version of the Portal</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Confidentiality of information to be stored in database</a:t>
            </a:r>
            <a:endParaRPr lang="en-SG" sz="105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Team</a:t>
            </a:r>
            <a:endParaRPr lang="en-SG" sz="105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After taking into account the nature of the Portal, the Sponsor has decided to adopt Jelastic Cloud as the deployment platform.</a:t>
            </a:r>
            <a:endParaRPr lang="en-SG" sz="105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Move the deployment to Jelastic Cloud and set up the project configurations to suit the deployment environment.</a:t>
            </a:r>
            <a:endParaRPr lang="en-SG" sz="105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2606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For motivational purposes and to provide a competitive advantage to the Centre</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include the newly added functionalities and to replan the schedule to address higher priority functionalities to avoid delay in project progress</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30 Jul 2018</a:t>
            </a:r>
            <a:endParaRPr lang="en-SG" sz="105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To increase efficiency for administrative tasks</a:t>
            </a:r>
            <a:endParaRPr lang="en-SG" sz="105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5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Inform the Sponsor of the rejection</a:t>
            </a:r>
            <a:endParaRPr lang="en-SG" sz="105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74722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Financial Report Mgmt</a:t>
            </a: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Bahnschrift" panose="020B0502040204020203" pitchFamily="34" charset="0"/>
              </a:rPr>
              <a:t>ePayment</a:t>
            </a:r>
            <a:r>
              <a:rPr lang="en-SG" sz="1600" dirty="0">
                <a:solidFill>
                  <a:schemeClr val="bg2">
                    <a:lumMod val="25000"/>
                  </a:schemeClr>
                </a:solidFill>
                <a:latin typeface="Bahnschrift" panose="020B0502040204020203" pitchFamily="34" charset="0"/>
              </a:rPr>
              <a:t> (</a:t>
            </a:r>
            <a:r>
              <a:rPr lang="en-SG" sz="1600" dirty="0" err="1">
                <a:solidFill>
                  <a:schemeClr val="bg2">
                    <a:lumMod val="25000"/>
                  </a:schemeClr>
                </a:solidFill>
                <a:latin typeface="Bahnschrift" panose="020B0502040204020203" pitchFamily="34" charset="0"/>
              </a:rPr>
              <a:t>PayNow</a:t>
            </a:r>
            <a:r>
              <a:rPr lang="en-SG" sz="1600" dirty="0">
                <a:solidFill>
                  <a:schemeClr val="bg2">
                    <a:lumMod val="25000"/>
                  </a:schemeClr>
                </a:solidFill>
                <a:latin typeface="Bahnschrift" panose="020B0502040204020203" pitchFamily="34"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Adding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Bahnschrift" panose="020B0502040204020203" pitchFamily="34" charset="0"/>
              </a:rPr>
              <a:t>S</a:t>
            </a:r>
            <a:r>
              <a:rPr lang="en-SG" sz="1600" dirty="0">
                <a:solidFill>
                  <a:schemeClr val="bg2">
                    <a:lumMod val="25000"/>
                  </a:schemeClr>
                </a:solidFill>
                <a:latin typeface="Bahnschrift" panose="020B0502040204020203" pitchFamily="34"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3425560" y="1933756"/>
            <a:ext cx="6550057"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6749694"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23" name="TextBox 22">
            <a:extLst>
              <a:ext uri="{FF2B5EF4-FFF2-40B4-BE49-F238E27FC236}">
                <a16:creationId xmlns:a16="http://schemas.microsoft.com/office/drawing/2014/main" id="{56C35C29-AB93-4583-ABC7-E4A030AB04B8}"/>
              </a:ext>
            </a:extLst>
          </p:cNvPr>
          <p:cNvSpPr txBox="1"/>
          <p:nvPr/>
        </p:nvSpPr>
        <p:spPr>
          <a:xfrm>
            <a:off x="1227056" y="1169651"/>
            <a:ext cx="4438451" cy="400110"/>
          </a:xfrm>
          <a:prstGeom prst="rect">
            <a:avLst/>
          </a:prstGeom>
          <a:noFill/>
        </p:spPr>
        <p:txBody>
          <a:bodyPr wrap="square" rtlCol="0">
            <a:spAutoFit/>
          </a:bodyPr>
          <a:lstStyle/>
          <a:p>
            <a:r>
              <a:rPr lang="en-US" sz="2000" b="1" u="sng" dirty="0">
                <a:latin typeface="Bahnschrift" panose="020B0502040204020203" pitchFamily="34" charset="0"/>
              </a:rPr>
              <a:t>Project Progress Summary </a:t>
            </a:r>
            <a:endParaRPr lang="en-SG" sz="2000" b="1" u="sng" dirty="0">
              <a:latin typeface="Bahnschrift" panose="020B0502040204020203" pitchFamily="34" charset="0"/>
            </a:endParaRPr>
          </a:p>
        </p:txBody>
      </p:sp>
      <p:sp>
        <p:nvSpPr>
          <p:cNvPr id="24" name="TextBox 23">
            <a:extLst>
              <a:ext uri="{FF2B5EF4-FFF2-40B4-BE49-F238E27FC236}">
                <a16:creationId xmlns:a16="http://schemas.microsoft.com/office/drawing/2014/main" id="{DD3DB2EC-981C-4468-A100-8483C8F74AD8}"/>
              </a:ext>
            </a:extLst>
          </p:cNvPr>
          <p:cNvSpPr txBox="1"/>
          <p:nvPr/>
        </p:nvSpPr>
        <p:spPr>
          <a:xfrm>
            <a:off x="4907192" y="444303"/>
            <a:ext cx="237761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M</a:t>
            </a:r>
            <a:r>
              <a:rPr lang="en-SG" sz="3200" b="1" dirty="0">
                <a:solidFill>
                  <a:schemeClr val="bg2">
                    <a:lumMod val="25000"/>
                  </a:schemeClr>
                </a:solidFill>
                <a:latin typeface="Matura MT Script Capitals" panose="03020802060602070202" pitchFamily="66" charset="0"/>
              </a:rPr>
              <a:t>id Terms</a:t>
            </a:r>
          </a:p>
        </p:txBody>
      </p:sp>
      <p:sp>
        <p:nvSpPr>
          <p:cNvPr id="25" name="TextBox 24">
            <a:extLst>
              <a:ext uri="{FF2B5EF4-FFF2-40B4-BE49-F238E27FC236}">
                <a16:creationId xmlns:a16="http://schemas.microsoft.com/office/drawing/2014/main" id="{4875649D-8664-42F3-A212-164A35104790}"/>
              </a:ext>
            </a:extLst>
          </p:cNvPr>
          <p:cNvSpPr txBox="1"/>
          <p:nvPr/>
        </p:nvSpPr>
        <p:spPr>
          <a:xfrm>
            <a:off x="631596" y="1981294"/>
            <a:ext cx="2328422" cy="338554"/>
          </a:xfrm>
          <a:prstGeom prst="rect">
            <a:avLst/>
          </a:prstGeom>
          <a:noFill/>
        </p:spPr>
        <p:txBody>
          <a:bodyPr wrap="square" rtlCol="0">
            <a:spAutoFit/>
          </a:bodyPr>
          <a:lstStyle/>
          <a:p>
            <a:pPr algn="r"/>
            <a:r>
              <a:rPr lang="en-US" sz="1600" dirty="0">
                <a:latin typeface="Bahnschrift" panose="020B0502040204020203" pitchFamily="34" charset="0"/>
              </a:rPr>
              <a:t>Iterations Completed</a:t>
            </a:r>
            <a:endParaRPr lang="en-SG" sz="1600" dirty="0">
              <a:latin typeface="Bahnschrift" panose="020B0502040204020203" pitchFamily="34" charset="0"/>
            </a:endParaRPr>
          </a:p>
        </p:txBody>
      </p:sp>
      <p:sp>
        <p:nvSpPr>
          <p:cNvPr id="26" name="TextBox 25">
            <a:extLst>
              <a:ext uri="{FF2B5EF4-FFF2-40B4-BE49-F238E27FC236}">
                <a16:creationId xmlns:a16="http://schemas.microsoft.com/office/drawing/2014/main" id="{0835B0A7-F1D2-45A3-9C44-E34E9C77272C}"/>
              </a:ext>
            </a:extLst>
          </p:cNvPr>
          <p:cNvSpPr txBox="1"/>
          <p:nvPr/>
        </p:nvSpPr>
        <p:spPr>
          <a:xfrm>
            <a:off x="10100820" y="1858184"/>
            <a:ext cx="1912071" cy="584775"/>
          </a:xfrm>
          <a:prstGeom prst="rect">
            <a:avLst/>
          </a:prstGeom>
          <a:noFill/>
        </p:spPr>
        <p:txBody>
          <a:bodyPr wrap="square" rtlCol="0">
            <a:spAutoFit/>
          </a:bodyPr>
          <a:lstStyle/>
          <a:p>
            <a:r>
              <a:rPr lang="en-US" sz="1600" dirty="0">
                <a:latin typeface="Bahnschrift" panose="020B0502040204020203" pitchFamily="34" charset="0"/>
              </a:rPr>
              <a:t>Iteration 8 / 11</a:t>
            </a:r>
          </a:p>
          <a:p>
            <a:r>
              <a:rPr lang="en-US" sz="1600" dirty="0">
                <a:latin typeface="Bahnschrift" panose="020B0502040204020203" pitchFamily="34" charset="0"/>
              </a:rPr>
              <a:t>~ 73%</a:t>
            </a:r>
            <a:endParaRPr lang="en-SG" sz="1600" dirty="0">
              <a:latin typeface="Bahnschrift" panose="020B0502040204020203" pitchFamily="34" charset="0"/>
            </a:endParaRPr>
          </a:p>
        </p:txBody>
      </p:sp>
      <p:grpSp>
        <p:nvGrpSpPr>
          <p:cNvPr id="27" name="Group 26">
            <a:extLst>
              <a:ext uri="{FF2B5EF4-FFF2-40B4-BE49-F238E27FC236}">
                <a16:creationId xmlns:a16="http://schemas.microsoft.com/office/drawing/2014/main" id="{EEE971FA-BCAC-4CE3-9628-151CC592FA81}"/>
              </a:ext>
            </a:extLst>
          </p:cNvPr>
          <p:cNvGrpSpPr/>
          <p:nvPr/>
        </p:nvGrpSpPr>
        <p:grpSpPr>
          <a:xfrm>
            <a:off x="3425560" y="2628094"/>
            <a:ext cx="6550057" cy="433633"/>
            <a:chOff x="1227056" y="1923068"/>
            <a:chExt cx="9737888" cy="433633"/>
          </a:xfrm>
        </p:grpSpPr>
        <p:sp>
          <p:nvSpPr>
            <p:cNvPr id="28" name="Rectangle: Rounded Corners 27">
              <a:extLst>
                <a:ext uri="{FF2B5EF4-FFF2-40B4-BE49-F238E27FC236}">
                  <a16:creationId xmlns:a16="http://schemas.microsoft.com/office/drawing/2014/main" id="{7D86F51E-7025-4D2F-A60A-6A01D7C46892}"/>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29" name="Rectangle: Rounded Corners 28">
              <a:extLst>
                <a:ext uri="{FF2B5EF4-FFF2-40B4-BE49-F238E27FC236}">
                  <a16:creationId xmlns:a16="http://schemas.microsoft.com/office/drawing/2014/main" id="{E064A570-F6D8-49C1-BB2E-8331F2EEFEFB}"/>
                </a:ext>
              </a:extLst>
            </p:cNvPr>
            <p:cNvSpPr/>
            <p:nvPr/>
          </p:nvSpPr>
          <p:spPr>
            <a:xfrm>
              <a:off x="1227056" y="1923068"/>
              <a:ext cx="5095959"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sp>
        <p:nvSpPr>
          <p:cNvPr id="30" name="TextBox 29">
            <a:extLst>
              <a:ext uri="{FF2B5EF4-FFF2-40B4-BE49-F238E27FC236}">
                <a16:creationId xmlns:a16="http://schemas.microsoft.com/office/drawing/2014/main" id="{33BC6F5C-906E-4564-AAFE-34365B85B03B}"/>
              </a:ext>
            </a:extLst>
          </p:cNvPr>
          <p:cNvSpPr txBox="1"/>
          <p:nvPr/>
        </p:nvSpPr>
        <p:spPr>
          <a:xfrm>
            <a:off x="1102939" y="2675633"/>
            <a:ext cx="1857079" cy="338554"/>
          </a:xfrm>
          <a:prstGeom prst="rect">
            <a:avLst/>
          </a:prstGeom>
          <a:noFill/>
        </p:spPr>
        <p:txBody>
          <a:bodyPr wrap="square" rtlCol="0">
            <a:spAutoFit/>
          </a:bodyPr>
          <a:lstStyle/>
          <a:p>
            <a:pPr algn="ctr"/>
            <a:r>
              <a:rPr lang="en-US" sz="1600" dirty="0">
                <a:latin typeface="Bahnschrift" panose="020B0502040204020203" pitchFamily="34" charset="0"/>
              </a:rPr>
              <a:t>Module Completed</a:t>
            </a:r>
            <a:endParaRPr lang="en-SG" sz="1600" dirty="0">
              <a:latin typeface="Bahnschrift" panose="020B0502040204020203" pitchFamily="34" charset="0"/>
            </a:endParaRPr>
          </a:p>
        </p:txBody>
      </p:sp>
      <p:sp>
        <p:nvSpPr>
          <p:cNvPr id="31" name="TextBox 30">
            <a:extLst>
              <a:ext uri="{FF2B5EF4-FFF2-40B4-BE49-F238E27FC236}">
                <a16:creationId xmlns:a16="http://schemas.microsoft.com/office/drawing/2014/main" id="{B9E708B8-6CD9-4F9A-9F18-42FA50C6E9C2}"/>
              </a:ext>
            </a:extLst>
          </p:cNvPr>
          <p:cNvSpPr txBox="1"/>
          <p:nvPr/>
        </p:nvSpPr>
        <p:spPr>
          <a:xfrm>
            <a:off x="10100820" y="2675633"/>
            <a:ext cx="1912071" cy="338554"/>
          </a:xfrm>
          <a:prstGeom prst="rect">
            <a:avLst/>
          </a:prstGeom>
          <a:noFill/>
        </p:spPr>
        <p:txBody>
          <a:bodyPr wrap="square" rtlCol="0">
            <a:spAutoFit/>
          </a:bodyPr>
          <a:lstStyle/>
          <a:p>
            <a:r>
              <a:rPr lang="en-US" sz="1600" dirty="0">
                <a:latin typeface="Bahnschrift" panose="020B0502040204020203" pitchFamily="34" charset="0"/>
              </a:rPr>
              <a:t>~ 51%</a:t>
            </a:r>
            <a:endParaRPr lang="en-SG" sz="1600" dirty="0">
              <a:latin typeface="Bahnschrift" panose="020B0502040204020203" pitchFamily="34" charset="0"/>
            </a:endParaRPr>
          </a:p>
        </p:txBody>
      </p:sp>
      <p:grpSp>
        <p:nvGrpSpPr>
          <p:cNvPr id="32" name="Group 31">
            <a:extLst>
              <a:ext uri="{FF2B5EF4-FFF2-40B4-BE49-F238E27FC236}">
                <a16:creationId xmlns:a16="http://schemas.microsoft.com/office/drawing/2014/main" id="{3B0A4100-A7B1-4C7D-88A6-A5E26A4CE966}"/>
              </a:ext>
            </a:extLst>
          </p:cNvPr>
          <p:cNvGrpSpPr/>
          <p:nvPr/>
        </p:nvGrpSpPr>
        <p:grpSpPr>
          <a:xfrm>
            <a:off x="3425560" y="3355239"/>
            <a:ext cx="6550057" cy="433633"/>
            <a:chOff x="1227056" y="1923068"/>
            <a:chExt cx="9737888" cy="433633"/>
          </a:xfrm>
        </p:grpSpPr>
        <p:sp>
          <p:nvSpPr>
            <p:cNvPr id="33" name="Rectangle: Rounded Corners 32">
              <a:extLst>
                <a:ext uri="{FF2B5EF4-FFF2-40B4-BE49-F238E27FC236}">
                  <a16:creationId xmlns:a16="http://schemas.microsoft.com/office/drawing/2014/main" id="{8F2A822D-F257-453A-8FB4-BC327FAFBEFE}"/>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4" name="Rectangle: Rounded Corners 33">
              <a:extLst>
                <a:ext uri="{FF2B5EF4-FFF2-40B4-BE49-F238E27FC236}">
                  <a16:creationId xmlns:a16="http://schemas.microsoft.com/office/drawing/2014/main" id="{A1C05A98-2792-44DB-B23F-D80DCF0E6381}"/>
                </a:ext>
              </a:extLst>
            </p:cNvPr>
            <p:cNvSpPr/>
            <p:nvPr/>
          </p:nvSpPr>
          <p:spPr>
            <a:xfrm>
              <a:off x="1227056" y="1923068"/>
              <a:ext cx="9737888"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35" name="TextBox 34">
            <a:extLst>
              <a:ext uri="{FF2B5EF4-FFF2-40B4-BE49-F238E27FC236}">
                <a16:creationId xmlns:a16="http://schemas.microsoft.com/office/drawing/2014/main" id="{251AF340-BA83-4578-B116-41FD36D45867}"/>
              </a:ext>
            </a:extLst>
          </p:cNvPr>
          <p:cNvSpPr txBox="1"/>
          <p:nvPr/>
        </p:nvSpPr>
        <p:spPr>
          <a:xfrm>
            <a:off x="631596" y="3392242"/>
            <a:ext cx="2328422" cy="338554"/>
          </a:xfrm>
          <a:prstGeom prst="rect">
            <a:avLst/>
          </a:prstGeom>
          <a:noFill/>
        </p:spPr>
        <p:txBody>
          <a:bodyPr wrap="square" rtlCol="0">
            <a:spAutoFit/>
          </a:bodyPr>
          <a:lstStyle/>
          <a:p>
            <a:pPr algn="r"/>
            <a:r>
              <a:rPr lang="en-US" sz="1600" dirty="0">
                <a:latin typeface="Bahnschrift" panose="020B0502040204020203" pitchFamily="34" charset="0"/>
              </a:rPr>
              <a:t>Completion Confidence</a:t>
            </a:r>
            <a:endParaRPr lang="en-SG" sz="1600" dirty="0">
              <a:latin typeface="Bahnschrift" panose="020B0502040204020203" pitchFamily="34" charset="0"/>
            </a:endParaRPr>
          </a:p>
        </p:txBody>
      </p:sp>
      <p:sp>
        <p:nvSpPr>
          <p:cNvPr id="36" name="TextBox 35">
            <a:extLst>
              <a:ext uri="{FF2B5EF4-FFF2-40B4-BE49-F238E27FC236}">
                <a16:creationId xmlns:a16="http://schemas.microsoft.com/office/drawing/2014/main" id="{4708A760-F13A-4A9D-AA20-488A2A8EB36F}"/>
              </a:ext>
            </a:extLst>
          </p:cNvPr>
          <p:cNvSpPr txBox="1"/>
          <p:nvPr/>
        </p:nvSpPr>
        <p:spPr>
          <a:xfrm>
            <a:off x="10100820" y="3402778"/>
            <a:ext cx="1912071" cy="338554"/>
          </a:xfrm>
          <a:prstGeom prst="rect">
            <a:avLst/>
          </a:prstGeom>
          <a:noFill/>
        </p:spPr>
        <p:txBody>
          <a:bodyPr wrap="square" rtlCol="0">
            <a:spAutoFit/>
          </a:bodyPr>
          <a:lstStyle/>
          <a:p>
            <a:r>
              <a:rPr lang="en-US" sz="1600" dirty="0">
                <a:latin typeface="Bahnschrift" panose="020B0502040204020203" pitchFamily="34" charset="0"/>
              </a:rPr>
              <a:t>100%</a:t>
            </a:r>
            <a:endParaRPr lang="en-SG" sz="1600" dirty="0">
              <a:latin typeface="Bahnschrift" panose="020B0502040204020203" pitchFamily="34" charset="0"/>
            </a:endParaRPr>
          </a:p>
        </p:txBody>
      </p:sp>
      <p:grpSp>
        <p:nvGrpSpPr>
          <p:cNvPr id="38" name="Group 37">
            <a:extLst>
              <a:ext uri="{FF2B5EF4-FFF2-40B4-BE49-F238E27FC236}">
                <a16:creationId xmlns:a16="http://schemas.microsoft.com/office/drawing/2014/main" id="{852CF2A4-A5AA-4C06-8FD1-9CCD2F94C97F}"/>
              </a:ext>
            </a:extLst>
          </p:cNvPr>
          <p:cNvGrpSpPr/>
          <p:nvPr/>
        </p:nvGrpSpPr>
        <p:grpSpPr>
          <a:xfrm>
            <a:off x="6404484" y="4365436"/>
            <a:ext cx="3122330" cy="2394453"/>
            <a:chOff x="5807782" y="3758129"/>
            <a:chExt cx="4064352" cy="2936494"/>
          </a:xfrm>
        </p:grpSpPr>
        <p:pic>
          <p:nvPicPr>
            <p:cNvPr id="39" name="Picture 38">
              <a:extLst>
                <a:ext uri="{FF2B5EF4-FFF2-40B4-BE49-F238E27FC236}">
                  <a16:creationId xmlns:a16="http://schemas.microsoft.com/office/drawing/2014/main" id="{518C733F-3B19-4430-83F8-9085635D3B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782" y="3758129"/>
              <a:ext cx="4064352" cy="2936494"/>
            </a:xfrm>
            <a:prstGeom prst="rect">
              <a:avLst/>
            </a:prstGeom>
          </p:spPr>
        </p:pic>
        <p:pic>
          <p:nvPicPr>
            <p:cNvPr id="40" name="Picture 39">
              <a:extLst>
                <a:ext uri="{FF2B5EF4-FFF2-40B4-BE49-F238E27FC236}">
                  <a16:creationId xmlns:a16="http://schemas.microsoft.com/office/drawing/2014/main" id="{AAC49DAB-A15D-4817-9D16-EEB6FF2DFB9F}"/>
                </a:ext>
              </a:extLst>
            </p:cNvPr>
            <p:cNvPicPr>
              <a:picLocks noChangeAspect="1"/>
            </p:cNvPicPr>
            <p:nvPr/>
          </p:nvPicPr>
          <p:blipFill>
            <a:blip r:embed="rId4"/>
            <a:stretch>
              <a:fillRect/>
            </a:stretch>
          </p:blipFill>
          <p:spPr>
            <a:xfrm>
              <a:off x="5954597" y="3911843"/>
              <a:ext cx="3764438" cy="2055324"/>
            </a:xfrm>
            <a:prstGeom prst="rect">
              <a:avLst/>
            </a:prstGeom>
          </p:spPr>
        </p:pic>
      </p:grpSp>
      <p:sp>
        <p:nvSpPr>
          <p:cNvPr id="41" name="Rectangle: Rounded Corners 40">
            <a:extLst>
              <a:ext uri="{FF2B5EF4-FFF2-40B4-BE49-F238E27FC236}">
                <a16:creationId xmlns:a16="http://schemas.microsoft.com/office/drawing/2014/main" id="{6FD3FC78-2FFB-4E0C-B36A-403DB5570E9F}"/>
              </a:ext>
            </a:extLst>
          </p:cNvPr>
          <p:cNvSpPr/>
          <p:nvPr/>
        </p:nvSpPr>
        <p:spPr>
          <a:xfrm>
            <a:off x="2526383" y="5405363"/>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visit the Portal!</a:t>
            </a:r>
            <a:endParaRPr lang="en-SG" b="1" dirty="0">
              <a:solidFill>
                <a:schemeClr val="tx1"/>
              </a:solidFill>
              <a:latin typeface="Bahnschrift" panose="020B0502040204020203" pitchFamily="34" charset="0"/>
            </a:endParaRPr>
          </a:p>
        </p:txBody>
      </p:sp>
      <p:sp>
        <p:nvSpPr>
          <p:cNvPr id="37" name="Rectangle: Rounded Corners 36">
            <a:extLst>
              <a:ext uri="{FF2B5EF4-FFF2-40B4-BE49-F238E27FC236}">
                <a16:creationId xmlns:a16="http://schemas.microsoft.com/office/drawing/2014/main" id="{F98593B6-3C5E-451C-8DFB-7A43509C1BAC}"/>
              </a:ext>
            </a:extLst>
          </p:cNvPr>
          <p:cNvSpPr/>
          <p:nvPr/>
        </p:nvSpPr>
        <p:spPr>
          <a:xfrm>
            <a:off x="2526383" y="4473467"/>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view our Mid Term Slides!</a:t>
            </a:r>
            <a:endParaRPr lang="en-SG"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518163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1227056" y="1923068"/>
            <a:ext cx="9737888"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4089662"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cxnSp>
        <p:nvCxnSpPr>
          <p:cNvPr id="12" name="Straight Connector 11">
            <a:extLst>
              <a:ext uri="{FF2B5EF4-FFF2-40B4-BE49-F238E27FC236}">
                <a16:creationId xmlns:a16="http://schemas.microsoft.com/office/drawing/2014/main" id="{60721B75-0FA1-4408-93E7-0F45992E1EE6}"/>
              </a:ext>
            </a:extLst>
          </p:cNvPr>
          <p:cNvCxnSpPr>
            <a:cxnSpLocks/>
          </p:cNvCxnSpPr>
          <p:nvPr/>
        </p:nvCxnSpPr>
        <p:spPr>
          <a:xfrm>
            <a:off x="3281314" y="1791093"/>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54C40-B4E9-4823-B30D-78FF3D84EB5C}"/>
              </a:ext>
            </a:extLst>
          </p:cNvPr>
          <p:cNvSpPr txBox="1"/>
          <p:nvPr/>
        </p:nvSpPr>
        <p:spPr>
          <a:xfrm>
            <a:off x="1985130" y="1221380"/>
            <a:ext cx="2573513" cy="553998"/>
          </a:xfrm>
          <a:prstGeom prst="rect">
            <a:avLst/>
          </a:prstGeom>
          <a:noFill/>
        </p:spPr>
        <p:txBody>
          <a:bodyPr wrap="square" rtlCol="0">
            <a:spAutoFit/>
          </a:bodyPr>
          <a:lstStyle/>
          <a:p>
            <a:r>
              <a:rPr lang="en-US" dirty="0">
                <a:latin typeface="Bahnschrift" panose="020B0502040204020203" pitchFamily="34" charset="0"/>
              </a:rPr>
              <a:t>Proposal Submission</a:t>
            </a:r>
          </a:p>
          <a:p>
            <a:pPr algn="ctr"/>
            <a:r>
              <a:rPr lang="en-US" sz="1200" dirty="0">
                <a:latin typeface="Bahnschrift" panose="020B0502040204020203" pitchFamily="34" charset="0"/>
              </a:rPr>
              <a:t>20 Jun 2018</a:t>
            </a:r>
            <a:endParaRPr lang="en-SG" sz="1200" dirty="0">
              <a:latin typeface="Bahnschrift" panose="020B0502040204020203" pitchFamily="34" charset="0"/>
            </a:endParaRPr>
          </a:p>
        </p:txBody>
      </p:sp>
      <p:cxnSp>
        <p:nvCxnSpPr>
          <p:cNvPr id="15" name="Straight Connector 14">
            <a:extLst>
              <a:ext uri="{FF2B5EF4-FFF2-40B4-BE49-F238E27FC236}">
                <a16:creationId xmlns:a16="http://schemas.microsoft.com/office/drawing/2014/main" id="{C8FB1B03-DDE0-41B6-A725-1A1356EA519B}"/>
              </a:ext>
            </a:extLst>
          </p:cNvPr>
          <p:cNvCxnSpPr>
            <a:cxnSpLocks/>
          </p:cNvCxnSpPr>
          <p:nvPr/>
        </p:nvCxnSpPr>
        <p:spPr>
          <a:xfrm>
            <a:off x="5319075" y="1791092"/>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D46FCD-052D-4EA2-A001-07C09F2318CC}"/>
              </a:ext>
            </a:extLst>
          </p:cNvPr>
          <p:cNvSpPr txBox="1"/>
          <p:nvPr/>
        </p:nvSpPr>
        <p:spPr>
          <a:xfrm>
            <a:off x="4558643" y="2813899"/>
            <a:ext cx="1560134" cy="553998"/>
          </a:xfrm>
          <a:prstGeom prst="rect">
            <a:avLst/>
          </a:prstGeom>
          <a:noFill/>
        </p:spPr>
        <p:txBody>
          <a:bodyPr wrap="square" rtlCol="0">
            <a:spAutoFit/>
          </a:bodyPr>
          <a:lstStyle/>
          <a:p>
            <a:r>
              <a:rPr lang="en-US" dirty="0">
                <a:latin typeface="Bahnschrift" panose="020B0502040204020203" pitchFamily="34" charset="0"/>
              </a:rPr>
              <a:t>Acceptance</a:t>
            </a:r>
          </a:p>
          <a:p>
            <a:pPr algn="ctr"/>
            <a:r>
              <a:rPr lang="en-US" sz="1200" dirty="0">
                <a:latin typeface="Bahnschrift" panose="020B0502040204020203" pitchFamily="34" charset="0"/>
              </a:rPr>
              <a:t>18 Aug 2018</a:t>
            </a:r>
            <a:endParaRPr lang="en-SG" sz="1200" dirty="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0066B98C-5BDC-41DE-8B45-B3BFF0FC8559}"/>
              </a:ext>
            </a:extLst>
          </p:cNvPr>
          <p:cNvCxnSpPr>
            <a:cxnSpLocks/>
          </p:cNvCxnSpPr>
          <p:nvPr/>
        </p:nvCxnSpPr>
        <p:spPr>
          <a:xfrm>
            <a:off x="7262568" y="1783236"/>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EAA531-5211-4FD9-ACB2-40EEF50F3FE8}"/>
              </a:ext>
            </a:extLst>
          </p:cNvPr>
          <p:cNvSpPr txBox="1"/>
          <p:nvPr/>
        </p:nvSpPr>
        <p:spPr>
          <a:xfrm>
            <a:off x="6615263" y="1277638"/>
            <a:ext cx="1294610" cy="553998"/>
          </a:xfrm>
          <a:prstGeom prst="rect">
            <a:avLst/>
          </a:prstGeom>
          <a:noFill/>
        </p:spPr>
        <p:txBody>
          <a:bodyPr wrap="square" rtlCol="0">
            <a:spAutoFit/>
          </a:bodyPr>
          <a:lstStyle/>
          <a:p>
            <a:r>
              <a:rPr lang="en-US" dirty="0">
                <a:latin typeface="Bahnschrift" panose="020B0502040204020203" pitchFamily="34" charset="0"/>
              </a:rPr>
              <a:t>Mid Term</a:t>
            </a:r>
          </a:p>
          <a:p>
            <a:pPr algn="ctr"/>
            <a:r>
              <a:rPr lang="en-US" sz="1200" dirty="0">
                <a:latin typeface="Bahnschrift" panose="020B0502040204020203" pitchFamily="34" charset="0"/>
              </a:rPr>
              <a:t>8 Oct 2018</a:t>
            </a:r>
            <a:endParaRPr lang="en-SG" sz="1200" dirty="0">
              <a:latin typeface="Bahnschrift" panose="020B0502040204020203" pitchFamily="34" charset="0"/>
            </a:endParaRPr>
          </a:p>
        </p:txBody>
      </p:sp>
      <p:sp>
        <p:nvSpPr>
          <p:cNvPr id="19" name="TextBox 18">
            <a:extLst>
              <a:ext uri="{FF2B5EF4-FFF2-40B4-BE49-F238E27FC236}">
                <a16:creationId xmlns:a16="http://schemas.microsoft.com/office/drawing/2014/main" id="{70434FC4-88CA-4113-AA90-758964CC1345}"/>
              </a:ext>
            </a:extLst>
          </p:cNvPr>
          <p:cNvSpPr txBox="1"/>
          <p:nvPr/>
        </p:nvSpPr>
        <p:spPr>
          <a:xfrm>
            <a:off x="7993932" y="2813899"/>
            <a:ext cx="2254575" cy="553998"/>
          </a:xfrm>
          <a:prstGeom prst="rect">
            <a:avLst/>
          </a:prstGeom>
          <a:noFill/>
        </p:spPr>
        <p:txBody>
          <a:bodyPr wrap="square" rtlCol="0">
            <a:spAutoFit/>
          </a:bodyPr>
          <a:lstStyle/>
          <a:p>
            <a:r>
              <a:rPr lang="en-US" dirty="0">
                <a:latin typeface="Bahnschrift" panose="020B0502040204020203" pitchFamily="34" charset="0"/>
              </a:rPr>
              <a:t>Poster Submission</a:t>
            </a:r>
          </a:p>
          <a:p>
            <a:pPr algn="ctr"/>
            <a:r>
              <a:rPr lang="en-US" sz="1200" dirty="0">
                <a:latin typeface="Bahnschrift" panose="020B0502040204020203" pitchFamily="34" charset="0"/>
              </a:rPr>
              <a:t>29 Oct 2018</a:t>
            </a:r>
            <a:endParaRPr lang="en-SG" sz="1200" dirty="0">
              <a:latin typeface="Bahnschrift" panose="020B0502040204020203" pitchFamily="34" charset="0"/>
            </a:endParaRPr>
          </a:p>
        </p:txBody>
      </p:sp>
      <p:cxnSp>
        <p:nvCxnSpPr>
          <p:cNvPr id="20" name="Straight Connector 19">
            <a:extLst>
              <a:ext uri="{FF2B5EF4-FFF2-40B4-BE49-F238E27FC236}">
                <a16:creationId xmlns:a16="http://schemas.microsoft.com/office/drawing/2014/main" id="{62FC6329-E86A-4E6B-AB0B-DC7D4B42D269}"/>
              </a:ext>
            </a:extLst>
          </p:cNvPr>
          <p:cNvCxnSpPr>
            <a:cxnSpLocks/>
          </p:cNvCxnSpPr>
          <p:nvPr/>
        </p:nvCxnSpPr>
        <p:spPr>
          <a:xfrm>
            <a:off x="9121220" y="1783235"/>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CE1247-7C4F-4427-950A-E9D3C74C33D2}"/>
              </a:ext>
            </a:extLst>
          </p:cNvPr>
          <p:cNvSpPr txBox="1"/>
          <p:nvPr/>
        </p:nvSpPr>
        <p:spPr>
          <a:xfrm>
            <a:off x="9753010" y="1221380"/>
            <a:ext cx="2423868" cy="553998"/>
          </a:xfrm>
          <a:prstGeom prst="rect">
            <a:avLst/>
          </a:prstGeom>
          <a:noFill/>
        </p:spPr>
        <p:txBody>
          <a:bodyPr wrap="square" rtlCol="0">
            <a:spAutoFit/>
          </a:bodyPr>
          <a:lstStyle/>
          <a:p>
            <a:pPr algn="ctr"/>
            <a:r>
              <a:rPr lang="en-US" dirty="0">
                <a:latin typeface="Bahnschrift" panose="020B0502040204020203" pitchFamily="34" charset="0"/>
              </a:rPr>
              <a:t>Final</a:t>
            </a:r>
          </a:p>
          <a:p>
            <a:pPr algn="ctr"/>
            <a:r>
              <a:rPr lang="en-US" sz="1200" dirty="0">
                <a:latin typeface="Bahnschrift" panose="020B0502040204020203" pitchFamily="34" charset="0"/>
              </a:rPr>
              <a:t>19 Nov – 27 Nov 2018</a:t>
            </a:r>
            <a:endParaRPr lang="en-SG" sz="1200" dirty="0">
              <a:latin typeface="Bahnschrift" panose="020B0502040204020203" pitchFamily="34" charset="0"/>
            </a:endParaRPr>
          </a:p>
        </p:txBody>
      </p:sp>
      <p:cxnSp>
        <p:nvCxnSpPr>
          <p:cNvPr id="22" name="Straight Connector 21">
            <a:extLst>
              <a:ext uri="{FF2B5EF4-FFF2-40B4-BE49-F238E27FC236}">
                <a16:creationId xmlns:a16="http://schemas.microsoft.com/office/drawing/2014/main" id="{2A5DB6DF-C724-4956-9D5E-B10A59031B68}"/>
              </a:ext>
            </a:extLst>
          </p:cNvPr>
          <p:cNvCxnSpPr>
            <a:cxnSpLocks/>
          </p:cNvCxnSpPr>
          <p:nvPr/>
        </p:nvCxnSpPr>
        <p:spPr>
          <a:xfrm>
            <a:off x="10964944" y="1775378"/>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Milestones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3499798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Highlights</a:t>
            </a:r>
            <a:endParaRPr lang="en-SG" sz="2000" b="1" u="sng" dirty="0">
              <a:latin typeface="Bahnschrift" panose="020B0502040204020203" pitchFamily="34" charset="0"/>
            </a:endParaRPr>
          </a:p>
        </p:txBody>
      </p:sp>
      <p:pic>
        <p:nvPicPr>
          <p:cNvPr id="3" name="Graphic 2">
            <a:extLst>
              <a:ext uri="{FF2B5EF4-FFF2-40B4-BE49-F238E27FC236}">
                <a16:creationId xmlns:a16="http://schemas.microsoft.com/office/drawing/2014/main" id="{2F293814-0E72-45A0-A6CF-8726F73D7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2535" y="3018806"/>
            <a:ext cx="456501" cy="456501"/>
          </a:xfrm>
          <a:prstGeom prst="rect">
            <a:avLst/>
          </a:prstGeom>
        </p:spPr>
      </p:pic>
      <p:pic>
        <p:nvPicPr>
          <p:cNvPr id="5" name="Graphic 4">
            <a:extLst>
              <a:ext uri="{FF2B5EF4-FFF2-40B4-BE49-F238E27FC236}">
                <a16:creationId xmlns:a16="http://schemas.microsoft.com/office/drawing/2014/main" id="{C9BAF08C-087E-417B-95DA-77E259B5A2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7734" y="3019663"/>
            <a:ext cx="456501" cy="456501"/>
          </a:xfrm>
          <a:prstGeom prst="rect">
            <a:avLst/>
          </a:prstGeom>
        </p:spPr>
      </p:pic>
      <p:pic>
        <p:nvPicPr>
          <p:cNvPr id="10" name="Graphic 9">
            <a:extLst>
              <a:ext uri="{FF2B5EF4-FFF2-40B4-BE49-F238E27FC236}">
                <a16:creationId xmlns:a16="http://schemas.microsoft.com/office/drawing/2014/main" id="{C364DCDA-6246-434E-9DFA-444D52211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2534" y="3839924"/>
            <a:ext cx="456501" cy="456501"/>
          </a:xfrm>
          <a:prstGeom prst="rect">
            <a:avLst/>
          </a:prstGeom>
        </p:spPr>
      </p:pic>
      <p:pic>
        <p:nvPicPr>
          <p:cNvPr id="13" name="Graphic 12">
            <a:extLst>
              <a:ext uri="{FF2B5EF4-FFF2-40B4-BE49-F238E27FC236}">
                <a16:creationId xmlns:a16="http://schemas.microsoft.com/office/drawing/2014/main" id="{C4592351-B7EE-40EA-A9F6-C7888DA2A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7734" y="3839922"/>
            <a:ext cx="456501" cy="456501"/>
          </a:xfrm>
          <a:prstGeom prst="rect">
            <a:avLst/>
          </a:prstGeom>
        </p:spPr>
      </p:pic>
      <p:pic>
        <p:nvPicPr>
          <p:cNvPr id="31" name="Graphic 30">
            <a:extLst>
              <a:ext uri="{FF2B5EF4-FFF2-40B4-BE49-F238E27FC236}">
                <a16:creationId xmlns:a16="http://schemas.microsoft.com/office/drawing/2014/main" id="{79000F49-95DF-4164-B55E-512E3BC9C0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9987" y="1218486"/>
            <a:ext cx="1337035" cy="1337035"/>
          </a:xfrm>
          <a:prstGeom prst="rect">
            <a:avLst/>
          </a:prstGeom>
        </p:spPr>
      </p:pic>
      <p:sp>
        <p:nvSpPr>
          <p:cNvPr id="32" name="TextBox 31">
            <a:extLst>
              <a:ext uri="{FF2B5EF4-FFF2-40B4-BE49-F238E27FC236}">
                <a16:creationId xmlns:a16="http://schemas.microsoft.com/office/drawing/2014/main" id="{05E6638C-9D6B-410C-A844-70130BB63A1B}"/>
              </a:ext>
            </a:extLst>
          </p:cNvPr>
          <p:cNvSpPr txBox="1"/>
          <p:nvPr/>
        </p:nvSpPr>
        <p:spPr>
          <a:xfrm>
            <a:off x="3084776" y="1625393"/>
            <a:ext cx="7937854" cy="523220"/>
          </a:xfrm>
          <a:prstGeom prst="rect">
            <a:avLst/>
          </a:prstGeom>
          <a:noFill/>
        </p:spPr>
        <p:txBody>
          <a:bodyPr wrap="square" rtlCol="0">
            <a:spAutoFit/>
          </a:bodyPr>
          <a:lstStyle/>
          <a:p>
            <a:r>
              <a:rPr lang="en-US" sz="2800" dirty="0">
                <a:latin typeface="Bahnschrift" panose="020B0502040204020203" pitchFamily="34" charset="0"/>
              </a:rPr>
              <a:t>Started on Pilot Testing with the Sponsors</a:t>
            </a:r>
            <a:endParaRPr lang="en-SG" sz="2800" dirty="0">
              <a:latin typeface="Bahnschrift" panose="020B0502040204020203" pitchFamily="34" charset="0"/>
            </a:endParaRPr>
          </a:p>
        </p:txBody>
      </p:sp>
      <p:sp>
        <p:nvSpPr>
          <p:cNvPr id="33" name="TextBox 32">
            <a:extLst>
              <a:ext uri="{FF2B5EF4-FFF2-40B4-BE49-F238E27FC236}">
                <a16:creationId xmlns:a16="http://schemas.microsoft.com/office/drawing/2014/main" id="{3F72EAD4-4AF4-4B5A-B277-0BE581515602}"/>
              </a:ext>
            </a:extLst>
          </p:cNvPr>
          <p:cNvSpPr txBox="1"/>
          <p:nvPr/>
        </p:nvSpPr>
        <p:spPr>
          <a:xfrm>
            <a:off x="2169036" y="3068451"/>
            <a:ext cx="3887771" cy="369332"/>
          </a:xfrm>
          <a:prstGeom prst="rect">
            <a:avLst/>
          </a:prstGeom>
          <a:noFill/>
        </p:spPr>
        <p:txBody>
          <a:bodyPr wrap="square" rtlCol="0">
            <a:spAutoFit/>
          </a:bodyPr>
          <a:lstStyle/>
          <a:p>
            <a:r>
              <a:rPr lang="en-US" dirty="0">
                <a:latin typeface="Bahnschrift" panose="020B0502040204020203" pitchFamily="34" charset="0"/>
              </a:rPr>
              <a:t>Added Grades Analytics Module</a:t>
            </a:r>
            <a:endParaRPr lang="en-SG" dirty="0">
              <a:latin typeface="Bahnschrift" panose="020B0502040204020203" pitchFamily="34" charset="0"/>
            </a:endParaRPr>
          </a:p>
        </p:txBody>
      </p:sp>
      <p:sp>
        <p:nvSpPr>
          <p:cNvPr id="34" name="TextBox 33">
            <a:extLst>
              <a:ext uri="{FF2B5EF4-FFF2-40B4-BE49-F238E27FC236}">
                <a16:creationId xmlns:a16="http://schemas.microsoft.com/office/drawing/2014/main" id="{34D9502C-90A6-41EB-AF29-51073A6D75F1}"/>
              </a:ext>
            </a:extLst>
          </p:cNvPr>
          <p:cNvSpPr txBox="1"/>
          <p:nvPr/>
        </p:nvSpPr>
        <p:spPr>
          <a:xfrm>
            <a:off x="6964235" y="3068451"/>
            <a:ext cx="3887771" cy="369332"/>
          </a:xfrm>
          <a:prstGeom prst="rect">
            <a:avLst/>
          </a:prstGeom>
          <a:noFill/>
        </p:spPr>
        <p:txBody>
          <a:bodyPr wrap="square" rtlCol="0">
            <a:spAutoFit/>
          </a:bodyPr>
          <a:lstStyle/>
          <a:p>
            <a:r>
              <a:rPr lang="en-US" dirty="0">
                <a:latin typeface="Bahnschrift" panose="020B0502040204020203" pitchFamily="34" charset="0"/>
              </a:rPr>
              <a:t>Decision to implement </a:t>
            </a:r>
            <a:r>
              <a:rPr lang="en-US" dirty="0" err="1">
                <a:latin typeface="Bahnschrift" panose="020B0502040204020203" pitchFamily="34" charset="0"/>
              </a:rPr>
              <a:t>PayNow</a:t>
            </a:r>
            <a:endParaRPr lang="en-SG" dirty="0">
              <a:latin typeface="Bahnschrift" panose="020B0502040204020203" pitchFamily="34" charset="0"/>
            </a:endParaRPr>
          </a:p>
        </p:txBody>
      </p:sp>
      <p:sp>
        <p:nvSpPr>
          <p:cNvPr id="35" name="TextBox 34">
            <a:extLst>
              <a:ext uri="{FF2B5EF4-FFF2-40B4-BE49-F238E27FC236}">
                <a16:creationId xmlns:a16="http://schemas.microsoft.com/office/drawing/2014/main" id="{E6ACE402-F150-44D6-BA52-67C93E0035CD}"/>
              </a:ext>
            </a:extLst>
          </p:cNvPr>
          <p:cNvSpPr txBox="1"/>
          <p:nvPr/>
        </p:nvSpPr>
        <p:spPr>
          <a:xfrm>
            <a:off x="2169035" y="3745008"/>
            <a:ext cx="3887771" cy="646331"/>
          </a:xfrm>
          <a:prstGeom prst="rect">
            <a:avLst/>
          </a:prstGeom>
          <a:noFill/>
        </p:spPr>
        <p:txBody>
          <a:bodyPr wrap="square" rtlCol="0">
            <a:spAutoFit/>
          </a:bodyPr>
          <a:lstStyle/>
          <a:p>
            <a:r>
              <a:rPr lang="en-US" dirty="0">
                <a:latin typeface="Bahnschrift" panose="020B0502040204020203" pitchFamily="34" charset="0"/>
              </a:rPr>
              <a:t>Modified SMS Reminders to be a standalone module</a:t>
            </a:r>
            <a:endParaRPr lang="en-SG" dirty="0">
              <a:latin typeface="Bahnschrift" panose="020B0502040204020203" pitchFamily="34" charset="0"/>
            </a:endParaRPr>
          </a:p>
        </p:txBody>
      </p:sp>
      <p:sp>
        <p:nvSpPr>
          <p:cNvPr id="36" name="TextBox 35">
            <a:extLst>
              <a:ext uri="{FF2B5EF4-FFF2-40B4-BE49-F238E27FC236}">
                <a16:creationId xmlns:a16="http://schemas.microsoft.com/office/drawing/2014/main" id="{5FB9C022-1FF1-48D4-AEB3-1AF3B735E114}"/>
              </a:ext>
            </a:extLst>
          </p:cNvPr>
          <p:cNvSpPr txBox="1"/>
          <p:nvPr/>
        </p:nvSpPr>
        <p:spPr>
          <a:xfrm>
            <a:off x="6964234" y="3745008"/>
            <a:ext cx="3887771" cy="646331"/>
          </a:xfrm>
          <a:prstGeom prst="rect">
            <a:avLst/>
          </a:prstGeom>
          <a:noFill/>
        </p:spPr>
        <p:txBody>
          <a:bodyPr wrap="square" rtlCol="0">
            <a:spAutoFit/>
          </a:bodyPr>
          <a:lstStyle/>
          <a:p>
            <a:r>
              <a:rPr lang="en-US" dirty="0">
                <a:latin typeface="Bahnschrift" panose="020B0502040204020203" pitchFamily="34" charset="0"/>
              </a:rPr>
              <a:t>Added more information to be displayed on Dashboard</a:t>
            </a:r>
            <a:endParaRPr lang="en-SG" dirty="0">
              <a:latin typeface="Bahnschrift" panose="020B0502040204020203" pitchFamily="34" charset="0"/>
            </a:endParaRPr>
          </a:p>
        </p:txBody>
      </p:sp>
    </p:spTree>
    <p:extLst>
      <p:ext uri="{BB962C8B-B14F-4D97-AF65-F5344CB8AC3E}">
        <p14:creationId xmlns:p14="http://schemas.microsoft.com/office/powerpoint/2010/main" val="87859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Status</a:t>
            </a:r>
            <a:endParaRPr lang="en-SG" sz="2000" b="1" u="sng" dirty="0">
              <a:latin typeface="Bahnschrift" panose="020B0502040204020203" pitchFamily="34" charset="0"/>
            </a:endParaRPr>
          </a:p>
        </p:txBody>
      </p:sp>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Accounts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Admin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Reliability of email sending has to be investigated</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a:t>
            </a:r>
            <a:r>
              <a:rPr lang="en-US" sz="1200" dirty="0" err="1">
                <a:solidFill>
                  <a:schemeClr val="tx1"/>
                </a:solidFill>
                <a:latin typeface="Bahnschrift" panose="020B0502040204020203" pitchFamily="34" charset="0"/>
              </a:rPr>
              <a:t>Mgmt</a:t>
            </a:r>
            <a:r>
              <a:rPr lang="en-US" sz="1200" dirty="0">
                <a:solidFill>
                  <a:schemeClr val="tx1"/>
                </a:solidFill>
                <a:latin typeface="Bahnschrift" panose="020B0502040204020203" pitchFamily="34" charset="0"/>
              </a:rPr>
              <a:t>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Modifications to be made to the interface for Student Registration </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BF11C27-CAF7-4C78-A64D-590F5E4BF1F5}"/>
              </a:ext>
            </a:extLst>
          </p:cNvPr>
          <p:cNvSpPr/>
          <p:nvPr/>
        </p:nvSpPr>
        <p:spPr>
          <a:xfrm>
            <a:off x="1102934" y="334751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Schedule Module</a:t>
            </a:r>
            <a:endParaRPr lang="en-SG" sz="120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731522DC-6755-47F4-8D43-B4363093530D}"/>
              </a:ext>
            </a:extLst>
          </p:cNvPr>
          <p:cNvSpPr/>
          <p:nvPr/>
        </p:nvSpPr>
        <p:spPr>
          <a:xfrm>
            <a:off x="3102986" y="334751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14590B7-9C40-446F-BB1B-77C2A6E6361F}"/>
              </a:ext>
            </a:extLst>
          </p:cNvPr>
          <p:cNvSpPr/>
          <p:nvPr/>
        </p:nvSpPr>
        <p:spPr>
          <a:xfrm>
            <a:off x="5563383" y="334751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D253E92F-087F-42E0-9990-F12BCC30B653}"/>
              </a:ext>
            </a:extLst>
          </p:cNvPr>
          <p:cNvSpPr/>
          <p:nvPr/>
        </p:nvSpPr>
        <p:spPr>
          <a:xfrm>
            <a:off x="7107809" y="334751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Reconstructing of business logic to address corner cases mentioned by Sponsor</a:t>
            </a:r>
            <a:endParaRPr lang="en-SG" sz="120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EF85C9F7-9EE8-4F55-99B8-7B7B025259A9}"/>
              </a:ext>
            </a:extLst>
          </p:cNvPr>
          <p:cNvSpPr/>
          <p:nvPr/>
        </p:nvSpPr>
        <p:spPr>
          <a:xfrm>
            <a:off x="1102934" y="382722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Module</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71D2623-8C39-404D-A753-740B022F0DDF}"/>
              </a:ext>
            </a:extLst>
          </p:cNvPr>
          <p:cNvSpPr/>
          <p:nvPr/>
        </p:nvSpPr>
        <p:spPr>
          <a:xfrm>
            <a:off x="3102986" y="382722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1ED2354-C4F0-47AF-9834-079E80F2583C}"/>
              </a:ext>
            </a:extLst>
          </p:cNvPr>
          <p:cNvSpPr/>
          <p:nvPr/>
        </p:nvSpPr>
        <p:spPr>
          <a:xfrm>
            <a:off x="5563383" y="382722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2889ED2F-DCE9-48E0-B7F8-ECD68861983B}"/>
              </a:ext>
            </a:extLst>
          </p:cNvPr>
          <p:cNvSpPr/>
          <p:nvPr/>
        </p:nvSpPr>
        <p:spPr>
          <a:xfrm>
            <a:off x="7107809" y="382722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404F1E90-4C83-4315-81BA-314B4A2BE4D9}"/>
              </a:ext>
            </a:extLst>
          </p:cNvPr>
          <p:cNvSpPr/>
          <p:nvPr/>
        </p:nvSpPr>
        <p:spPr>
          <a:xfrm>
            <a:off x="1102934" y="430692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Financial Module</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40880402-21BE-4B96-BBEB-C401BE823818}"/>
              </a:ext>
            </a:extLst>
          </p:cNvPr>
          <p:cNvSpPr/>
          <p:nvPr/>
        </p:nvSpPr>
        <p:spPr>
          <a:xfrm>
            <a:off x="3102986" y="4306928"/>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Completed</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2C6C9843-769B-4C07-A95F-08B0321549B8}"/>
              </a:ext>
            </a:extLst>
          </p:cNvPr>
          <p:cNvSpPr/>
          <p:nvPr/>
        </p:nvSpPr>
        <p:spPr>
          <a:xfrm>
            <a:off x="5563383" y="430692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E8C14043-BD4A-40E5-9B49-3B56F054D15C}"/>
              </a:ext>
            </a:extLst>
          </p:cNvPr>
          <p:cNvSpPr/>
          <p:nvPr/>
        </p:nvSpPr>
        <p:spPr>
          <a:xfrm>
            <a:off x="7107809" y="430692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testing to be done before deployment</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394E34B1-933B-4098-AB07-AB0C0028CA26}"/>
              </a:ext>
            </a:extLst>
          </p:cNvPr>
          <p:cNvSpPr/>
          <p:nvPr/>
        </p:nvSpPr>
        <p:spPr>
          <a:xfrm>
            <a:off x="1102934" y="478663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Payment Module</a:t>
            </a:r>
            <a:endParaRPr lang="en-SG" sz="120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98486704-EBA3-47AF-A3AA-B8913F2EA72B}"/>
              </a:ext>
            </a:extLst>
          </p:cNvPr>
          <p:cNvSpPr/>
          <p:nvPr/>
        </p:nvSpPr>
        <p:spPr>
          <a:xfrm>
            <a:off x="3102986" y="478663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75% Completed</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9AACDBC6-BF5B-4C2F-8AB5-C2ACB8A2E0CA}"/>
              </a:ext>
            </a:extLst>
          </p:cNvPr>
          <p:cNvSpPr/>
          <p:nvPr/>
        </p:nvSpPr>
        <p:spPr>
          <a:xfrm>
            <a:off x="5563383" y="478663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C356DCC7-BDA7-4D10-8E43-A35D89D24525}"/>
              </a:ext>
            </a:extLst>
          </p:cNvPr>
          <p:cNvSpPr/>
          <p:nvPr/>
        </p:nvSpPr>
        <p:spPr>
          <a:xfrm>
            <a:off x="7107809" y="478663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Bahnschrift" panose="020B0502040204020203" pitchFamily="34" charset="0"/>
              </a:rPr>
              <a:t>PayNow</a:t>
            </a:r>
            <a:r>
              <a:rPr lang="en-US" sz="1200" dirty="0">
                <a:solidFill>
                  <a:schemeClr val="tx1"/>
                </a:solidFill>
                <a:latin typeface="Bahnschrift" panose="020B0502040204020203" pitchFamily="34" charset="0"/>
              </a:rPr>
              <a:t> to be implemented</a:t>
            </a:r>
            <a:endParaRPr lang="en-SG" sz="1200" dirty="0">
              <a:solidFill>
                <a:schemeClr val="tx1"/>
              </a:solidFill>
              <a:latin typeface="Bahnschrift" panose="020B0502040204020203" pitchFamily="34" charset="0"/>
            </a:endParaRPr>
          </a:p>
        </p:txBody>
      </p:sp>
      <p:sp>
        <p:nvSpPr>
          <p:cNvPr id="50" name="Rectangle 49">
            <a:extLst>
              <a:ext uri="{FF2B5EF4-FFF2-40B4-BE49-F238E27FC236}">
                <a16:creationId xmlns:a16="http://schemas.microsoft.com/office/drawing/2014/main" id="{71D4B182-955A-456C-92EC-6E200F984630}"/>
              </a:ext>
            </a:extLst>
          </p:cNvPr>
          <p:cNvSpPr/>
          <p:nvPr/>
        </p:nvSpPr>
        <p:spPr>
          <a:xfrm>
            <a:off x="1102934" y="526634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Dashboard Module</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5606F84-713A-4B41-83BE-BAABC8FD923B}"/>
              </a:ext>
            </a:extLst>
          </p:cNvPr>
          <p:cNvSpPr/>
          <p:nvPr/>
        </p:nvSpPr>
        <p:spPr>
          <a:xfrm>
            <a:off x="3102986" y="526634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40% Completed</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CC0C5345-15FE-4E38-B222-30830FFA4646}"/>
              </a:ext>
            </a:extLst>
          </p:cNvPr>
          <p:cNvSpPr/>
          <p:nvPr/>
        </p:nvSpPr>
        <p:spPr>
          <a:xfrm>
            <a:off x="5563383" y="526634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3843532-7540-4A0F-B639-5A2DA48B8B64}"/>
              </a:ext>
            </a:extLst>
          </p:cNvPr>
          <p:cNvSpPr/>
          <p:nvPr/>
        </p:nvSpPr>
        <p:spPr>
          <a:xfrm>
            <a:off x="7107809" y="526634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information to be added to the Dashboard</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9E375167-1E3D-4190-9196-C32D6D55DB44}"/>
              </a:ext>
            </a:extLst>
          </p:cNvPr>
          <p:cNvSpPr/>
          <p:nvPr/>
        </p:nvSpPr>
        <p:spPr>
          <a:xfrm>
            <a:off x="1102934" y="574604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Expenses Module</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FCF775AA-4F6F-4BD4-B499-612EAFA62BA2}"/>
              </a:ext>
            </a:extLst>
          </p:cNvPr>
          <p:cNvSpPr/>
          <p:nvPr/>
        </p:nvSpPr>
        <p:spPr>
          <a:xfrm>
            <a:off x="3102986" y="574604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56" name="Rectangle 55">
            <a:extLst>
              <a:ext uri="{FF2B5EF4-FFF2-40B4-BE49-F238E27FC236}">
                <a16:creationId xmlns:a16="http://schemas.microsoft.com/office/drawing/2014/main" id="{79FD6622-0C75-448D-9256-4380F1980EE3}"/>
              </a:ext>
            </a:extLst>
          </p:cNvPr>
          <p:cNvSpPr/>
          <p:nvPr/>
        </p:nvSpPr>
        <p:spPr>
          <a:xfrm>
            <a:off x="5563383" y="574604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72343962-4B43-4154-BB1F-51534FBA732D}"/>
              </a:ext>
            </a:extLst>
          </p:cNvPr>
          <p:cNvSpPr/>
          <p:nvPr/>
        </p:nvSpPr>
        <p:spPr>
          <a:xfrm>
            <a:off x="7107809" y="574604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BFB6DBF2-931B-4667-AB7C-EC88D3999810}"/>
              </a:ext>
            </a:extLst>
          </p:cNvPr>
          <p:cNvSpPr/>
          <p:nvPr/>
        </p:nvSpPr>
        <p:spPr>
          <a:xfrm>
            <a:off x="1102934" y="622575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Receipts Module</a:t>
            </a:r>
            <a:endParaRPr lang="en-SG" sz="1200" dirty="0">
              <a:solidFill>
                <a:schemeClr val="tx1"/>
              </a:solidFill>
              <a:latin typeface="Bahnschrift" panose="020B0502040204020203" pitchFamily="34" charset="0"/>
            </a:endParaRPr>
          </a:p>
        </p:txBody>
      </p:sp>
      <p:sp>
        <p:nvSpPr>
          <p:cNvPr id="59" name="Rectangle 58">
            <a:extLst>
              <a:ext uri="{FF2B5EF4-FFF2-40B4-BE49-F238E27FC236}">
                <a16:creationId xmlns:a16="http://schemas.microsoft.com/office/drawing/2014/main" id="{00EC7A65-1251-4F24-975F-567487B139BD}"/>
              </a:ext>
            </a:extLst>
          </p:cNvPr>
          <p:cNvSpPr/>
          <p:nvPr/>
        </p:nvSpPr>
        <p:spPr>
          <a:xfrm>
            <a:off x="3102986" y="622575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8D5816B6-DA26-4DCA-BDC3-FE36E340216F}"/>
              </a:ext>
            </a:extLst>
          </p:cNvPr>
          <p:cNvSpPr/>
          <p:nvPr/>
        </p:nvSpPr>
        <p:spPr>
          <a:xfrm>
            <a:off x="5563383" y="622575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4A26019D-756F-4737-9DB3-926BC58F1F68}"/>
              </a:ext>
            </a:extLst>
          </p:cNvPr>
          <p:cNvSpPr/>
          <p:nvPr/>
        </p:nvSpPr>
        <p:spPr>
          <a:xfrm>
            <a:off x="7107809" y="622575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32756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Rewards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Search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Reminder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Analytics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0.7</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52638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Schedule</a:t>
            </a:r>
            <a:endParaRPr lang="en-SG" sz="2000" b="1" u="sng" dirty="0">
              <a:latin typeface="Bahnschrift" panose="020B0502040204020203" pitchFamily="34" charset="0"/>
            </a:endParaRPr>
          </a:p>
        </p:txBody>
      </p:sp>
      <p:sp>
        <p:nvSpPr>
          <p:cNvPr id="7" name="TextBox 6">
            <a:extLst>
              <a:ext uri="{FF2B5EF4-FFF2-40B4-BE49-F238E27FC236}">
                <a16:creationId xmlns:a16="http://schemas.microsoft.com/office/drawing/2014/main" id="{85611865-71B6-4D6B-9D89-2428D3BCFC2B}"/>
              </a:ext>
            </a:extLst>
          </p:cNvPr>
          <p:cNvSpPr txBox="1"/>
          <p:nvPr/>
        </p:nvSpPr>
        <p:spPr>
          <a:xfrm>
            <a:off x="1311965" y="707667"/>
            <a:ext cx="9056536" cy="307777"/>
          </a:xfrm>
          <a:prstGeom prst="rect">
            <a:avLst/>
          </a:prstGeom>
          <a:noFill/>
        </p:spPr>
        <p:txBody>
          <a:bodyPr wrap="square" rtlCol="0">
            <a:spAutoFit/>
          </a:bodyPr>
          <a:lstStyle/>
          <a:p>
            <a:r>
              <a:rPr lang="en-US" sz="1400" dirty="0">
                <a:latin typeface="Bahnschrift" panose="020B0502040204020203" pitchFamily="34" charset="0"/>
              </a:rPr>
              <a:t>This section shows the changes we have made to our project schedule since Acceptance. </a:t>
            </a:r>
            <a:endParaRPr lang="en-SG" sz="1400" dirty="0">
              <a:latin typeface="Bahnschrift" panose="020B0502040204020203" pitchFamily="34" charset="0"/>
            </a:endParaRPr>
          </a:p>
        </p:txBody>
      </p:sp>
    </p:spTree>
    <p:extLst>
      <p:ext uri="{BB962C8B-B14F-4D97-AF65-F5344CB8AC3E}">
        <p14:creationId xmlns:p14="http://schemas.microsoft.com/office/powerpoint/2010/main" val="3575115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21814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Mid Term</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Student Registration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 of Student Information</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Scheduler for Report Generation</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Store reports in </a:t>
            </a:r>
            <a:r>
              <a:rPr lang="en-US" sz="640" dirty="0" err="1">
                <a:solidFill>
                  <a:schemeClr val="tx1"/>
                </a:solidFill>
                <a:highlight>
                  <a:srgbClr val="FFB600"/>
                </a:highlight>
                <a:latin typeface="Bahnschrift" panose="020B0502040204020203" pitchFamily="34" charset="0"/>
              </a:rPr>
              <a:t>Jelastic</a:t>
            </a:r>
            <a:endParaRPr lang="en-US" sz="640" dirty="0">
              <a:solidFill>
                <a:schemeClr val="tx1"/>
              </a:solidFill>
              <a:highlight>
                <a:srgbClr val="FFB600"/>
              </a:highlight>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Poster Submission</a:t>
            </a:r>
            <a:endParaRPr lang="en-US" sz="6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Poster Preparation</a:t>
            </a:r>
          </a:p>
          <a:p>
            <a:endParaRPr lang="en-US" sz="600" dirty="0">
              <a:solidFill>
                <a:schemeClr val="tx1"/>
              </a:solidFill>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00" dirty="0" err="1">
                <a:solidFill>
                  <a:schemeClr val="tx1"/>
                </a:solidFill>
                <a:highlight>
                  <a:srgbClr val="FFB600"/>
                </a:highlight>
                <a:latin typeface="Bahnschrift" panose="020B0502040204020203" pitchFamily="34" charset="0"/>
              </a:rPr>
              <a:t>ePayment</a:t>
            </a:r>
            <a:r>
              <a:rPr lang="en-US" sz="600" dirty="0">
                <a:solidFill>
                  <a:schemeClr val="tx1"/>
                </a:solidFill>
                <a:highlight>
                  <a:srgbClr val="FFB600"/>
                </a:highlight>
                <a:latin typeface="Bahnschrift" panose="020B0502040204020203" pitchFamily="34" charset="0"/>
              </a:rPr>
              <a:t> - </a:t>
            </a:r>
            <a:r>
              <a:rPr lang="en-US" sz="600" dirty="0" err="1">
                <a:solidFill>
                  <a:schemeClr val="tx1"/>
                </a:solidFill>
                <a:highlight>
                  <a:srgbClr val="FFB600"/>
                </a:highlight>
                <a:latin typeface="Bahnschrift" panose="020B0502040204020203" pitchFamily="34" charset="0"/>
              </a:rPr>
              <a:t>PayNow</a:t>
            </a:r>
            <a:endParaRPr lang="en-US" sz="600" dirty="0">
              <a:solidFill>
                <a:schemeClr val="tx1"/>
              </a:solidFill>
              <a:highlight>
                <a:srgbClr val="FFB600"/>
              </a:highlight>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Reports</a:t>
            </a:r>
          </a:p>
          <a:p>
            <a:r>
              <a:rPr lang="en-US" sz="60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 Payment List</a:t>
            </a:r>
          </a:p>
          <a:p>
            <a:r>
              <a:rPr lang="en-US" sz="60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Updating of Parent Information</a:t>
            </a:r>
          </a:p>
          <a:p>
            <a:endParaRPr lang="en-US" sz="600" dirty="0">
              <a:solidFill>
                <a:schemeClr val="tx1"/>
              </a:solidFill>
              <a:latin typeface="Bahnschrift" panose="020B0502040204020203" pitchFamily="34" charset="0"/>
            </a:endParaRPr>
          </a:p>
          <a:p>
            <a:r>
              <a:rPr lang="en-US" sz="600" b="1" dirty="0">
                <a:solidFill>
                  <a:srgbClr val="0070C0"/>
                </a:solidFill>
                <a:latin typeface="Bahnschrift" panose="020B0502040204020203" pitchFamily="34" charset="0"/>
              </a:rPr>
              <a:t>Supervisor Meeting</a:t>
            </a:r>
          </a:p>
          <a:p>
            <a:r>
              <a:rPr lang="en-US" sz="600" b="1" dirty="0">
                <a:solidFill>
                  <a:srgbClr val="0070C0"/>
                </a:solidFill>
                <a:latin typeface="Bahnschrift" panose="020B0502040204020203" pitchFamily="34" charset="0"/>
              </a:rPr>
              <a:t>User Testing</a:t>
            </a:r>
            <a:endParaRPr lang="en-SG" sz="60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6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Final Presentation  Preparation</a:t>
            </a:r>
          </a:p>
          <a:p>
            <a:endParaRPr lang="en-US" sz="760" dirty="0">
              <a:solidFill>
                <a:schemeClr val="tx1"/>
              </a:solidFill>
              <a:latin typeface="Bahnschrift" panose="020B0502040204020203" pitchFamily="34" charset="0"/>
            </a:endParaRPr>
          </a:p>
          <a:p>
            <a:r>
              <a:rPr lang="en-US" sz="76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List of redemptions available</a:t>
            </a:r>
          </a:p>
          <a:p>
            <a:r>
              <a:rPr lang="en-US" sz="760" u="sng" dirty="0">
                <a:solidFill>
                  <a:schemeClr val="tx1"/>
                </a:solidFill>
                <a:highlight>
                  <a:srgbClr val="FFB600"/>
                </a:highlight>
                <a:latin typeface="Bahnschrift" panose="020B0502040204020203" pitchFamily="34" charset="0"/>
              </a:rPr>
              <a:t>Analytics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Analysis &amp; Comparison of Student Performances</a:t>
            </a:r>
          </a:p>
          <a:p>
            <a:r>
              <a:rPr lang="en-US" sz="76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Recent redemption details</a:t>
            </a:r>
          </a:p>
          <a:p>
            <a:endParaRPr lang="en-US" sz="760" dirty="0">
              <a:solidFill>
                <a:schemeClr val="tx1"/>
              </a:solidFill>
              <a:latin typeface="Bahnschrift" panose="020B0502040204020203" pitchFamily="34" charset="0"/>
            </a:endParaRPr>
          </a:p>
          <a:p>
            <a:r>
              <a:rPr lang="en-US" sz="760" b="1" dirty="0">
                <a:solidFill>
                  <a:srgbClr val="0070C0"/>
                </a:solidFill>
                <a:latin typeface="Bahnschrift" panose="020B0502040204020203" pitchFamily="34" charset="0"/>
              </a:rPr>
              <a:t>Supervisor Meeting</a:t>
            </a:r>
          </a:p>
          <a:p>
            <a:r>
              <a:rPr lang="en-US" sz="76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02542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21814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Current</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Student Registration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 of Student Information</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Generation of Financial Report</a:t>
            </a: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b="1" dirty="0">
                <a:solidFill>
                  <a:srgbClr val="FC4067"/>
                </a:solidFill>
                <a:latin typeface="Bahnschrift" panose="020B0502040204020203" pitchFamily="34" charset="0"/>
              </a:rPr>
              <a:t>Milestone: Poster Submission</a:t>
            </a:r>
            <a:endParaRPr lang="en-US" sz="5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Poster Preparation</a:t>
            </a:r>
          </a:p>
          <a:p>
            <a:endParaRPr lang="en-US" sz="500" dirty="0">
              <a:solidFill>
                <a:schemeClr val="tx1"/>
              </a:solidFill>
              <a:latin typeface="Bahnschrift" panose="020B0502040204020203" pitchFamily="34" charset="0"/>
            </a:endParaRPr>
          </a:p>
          <a:p>
            <a:r>
              <a:rPr lang="en-US" sz="50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Reports</a:t>
            </a:r>
          </a:p>
          <a:p>
            <a:r>
              <a:rPr lang="en-US" sz="500" u="sng" dirty="0">
                <a:solidFill>
                  <a:schemeClr val="tx1"/>
                </a:solidFill>
                <a:highlight>
                  <a:srgbClr val="FFB600"/>
                </a:highlight>
                <a:latin typeface="Bahnschrift" panose="020B0502040204020203" pitchFamily="34" charset="0"/>
              </a:rPr>
              <a:t>Scheduling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Combination of classes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Viewing of Schedule (Parents, Students)</a:t>
            </a:r>
          </a:p>
          <a:p>
            <a:r>
              <a:rPr lang="en-US" sz="50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Tutor Hourly Rate for Combined Classes</a:t>
            </a:r>
            <a:endParaRPr lang="en-US" sz="500" u="sng" dirty="0">
              <a:solidFill>
                <a:schemeClr val="tx1"/>
              </a:solidFill>
              <a:highlight>
                <a:srgbClr val="FFB600"/>
              </a:highlight>
              <a:latin typeface="Bahnschrift" panose="020B0502040204020203" pitchFamily="34" charset="0"/>
            </a:endParaRP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Updating of Parent Information</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Updating of Student Information</a:t>
            </a:r>
          </a:p>
          <a:p>
            <a:r>
              <a:rPr lang="en-US" sz="5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Adjusted rate for Student Payments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Payment Reminders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 Payment Reminders</a:t>
            </a:r>
          </a:p>
          <a:p>
            <a:r>
              <a:rPr lang="en-US" sz="5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Student Attendance Taking UI</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Tutor Attendance Taking UI</a:t>
            </a:r>
          </a:p>
          <a:p>
            <a:endParaRPr lang="en-US" sz="500" dirty="0">
              <a:solidFill>
                <a:schemeClr val="tx1"/>
              </a:solidFill>
              <a:latin typeface="Bahnschrift" panose="020B0502040204020203" pitchFamily="34" charset="0"/>
            </a:endParaRPr>
          </a:p>
          <a:p>
            <a:r>
              <a:rPr lang="en-US" sz="500" b="1" dirty="0">
                <a:solidFill>
                  <a:srgbClr val="0070C0"/>
                </a:solidFill>
                <a:latin typeface="Bahnschrift" panose="020B0502040204020203" pitchFamily="34" charset="0"/>
              </a:rPr>
              <a:t>Supervisor Meeting</a:t>
            </a:r>
          </a:p>
          <a:p>
            <a:r>
              <a:rPr lang="en-US" sz="500" b="1" dirty="0">
                <a:solidFill>
                  <a:srgbClr val="0070C0"/>
                </a:solidFill>
                <a:latin typeface="Bahnschrift" panose="020B0502040204020203" pitchFamily="34" charset="0"/>
              </a:rPr>
              <a:t>User Testing</a:t>
            </a:r>
            <a:endParaRPr lang="en-SG" sz="50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Web Responsive UI</a:t>
            </a:r>
          </a:p>
          <a:p>
            <a:endParaRPr lang="en-US" sz="600" dirty="0">
              <a:solidFill>
                <a:schemeClr val="tx1"/>
              </a:solidFill>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List of redemptions available</a:t>
            </a:r>
          </a:p>
          <a:p>
            <a:r>
              <a:rPr lang="en-US" sz="60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Analysis &amp; Comparison of Student Performances</a:t>
            </a:r>
          </a:p>
          <a:p>
            <a:r>
              <a:rPr lang="en-US" sz="60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Recent redemption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 Payment List</a:t>
            </a:r>
            <a:endParaRPr lang="en-US" sz="600" dirty="0">
              <a:solidFill>
                <a:schemeClr val="tx1"/>
              </a:solidFill>
              <a:highlight>
                <a:srgbClr val="FFB600"/>
              </a:highlight>
              <a:latin typeface="Bahnschrift" panose="020B0502040204020203" pitchFamily="34" charset="0"/>
            </a:endParaRPr>
          </a:p>
          <a:p>
            <a:endParaRPr lang="en-US" sz="600" dirty="0">
              <a:solidFill>
                <a:schemeClr val="tx1"/>
              </a:solidFill>
              <a:latin typeface="Bahnschrift" panose="020B0502040204020203" pitchFamily="34" charset="0"/>
            </a:endParaRPr>
          </a:p>
          <a:p>
            <a:r>
              <a:rPr lang="en-US" sz="600" b="1" dirty="0">
                <a:solidFill>
                  <a:srgbClr val="0070C0"/>
                </a:solidFill>
                <a:latin typeface="Bahnschrift" panose="020B0502040204020203" pitchFamily="34" charset="0"/>
              </a:rPr>
              <a:t>Supervisor Meeting</a:t>
            </a:r>
          </a:p>
          <a:p>
            <a:r>
              <a:rPr lang="en-US" sz="60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highlight>
                <a:srgbClr val="FFB600"/>
              </a:highlight>
              <a:latin typeface="Bahnschrift" panose="020B0502040204020203" pitchFamily="34" charset="0"/>
            </a:endParaRPr>
          </a:p>
          <a:p>
            <a:r>
              <a:rPr lang="en-US" sz="105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800" dirty="0">
                <a:solidFill>
                  <a:schemeClr val="tx1"/>
                </a:solidFill>
                <a:highlight>
                  <a:srgbClr val="FFB600"/>
                </a:highlight>
                <a:latin typeface="Bahnschrift" panose="020B0502040204020203" pitchFamily="34" charset="0"/>
              </a:rPr>
              <a:t>Analysis &amp; Comparison of Student Performances</a:t>
            </a:r>
            <a:endParaRPr lang="en-US" sz="1050" u="sng" dirty="0">
              <a:solidFill>
                <a:schemeClr val="tx1"/>
              </a:solidFill>
              <a:highlight>
                <a:srgbClr val="FFB600"/>
              </a:highlight>
              <a:latin typeface="Bahnschrift" panose="020B0502040204020203" pitchFamily="34" charset="0"/>
            </a:endParaRPr>
          </a:p>
          <a:p>
            <a:endParaRPr lang="en-US" sz="1050" u="sng" dirty="0">
              <a:solidFill>
                <a:schemeClr val="tx1"/>
              </a:solidFill>
              <a:highlight>
                <a:srgbClr val="FFB600"/>
              </a:highlight>
              <a:latin typeface="Bahnschrift" panose="020B0502040204020203" pitchFamily="34" charset="0"/>
            </a:endParaRP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4121829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Acceptance</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(Sign Up)</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Test Cases Design</a:t>
            </a:r>
          </a:p>
          <a:p>
            <a:endParaRPr lang="en-US" sz="1050" dirty="0">
              <a:solidFill>
                <a:schemeClr val="tx1"/>
              </a:solidFill>
              <a:latin typeface="Bahnschrift" panose="020B0502040204020203" pitchFamily="34" charset="0"/>
            </a:endParaRPr>
          </a:p>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a:p>
            <a:r>
              <a:rPr lang="en-US" sz="105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Tutors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Students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Reports</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Tutor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p>
          <a:p>
            <a:r>
              <a:rPr lang="en-US" sz="1000" b="1" dirty="0">
                <a:solidFill>
                  <a:srgbClr val="0070C0"/>
                </a:solidFill>
                <a:latin typeface="Bahnschrift" panose="020B0502040204020203" pitchFamily="34" charset="0"/>
              </a:rPr>
              <a:t>Supervisor Meeting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Test Cases Design</a:t>
            </a: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endParaRPr lang="en-US" sz="950" dirty="0">
              <a:solidFill>
                <a:schemeClr val="tx1"/>
              </a:solidFill>
              <a:latin typeface="Bahnschrift" panose="020B0502040204020203" pitchFamily="34" charset="0"/>
            </a:endParaRPr>
          </a:p>
          <a:p>
            <a:r>
              <a:rPr lang="en-US" sz="950" b="1" dirty="0">
                <a:solidFill>
                  <a:srgbClr val="0070C0"/>
                </a:solidFill>
                <a:latin typeface="Bahnschrift" panose="020B0502040204020203" pitchFamily="34" charset="0"/>
              </a:rPr>
              <a:t>User Testing</a:t>
            </a:r>
            <a:endParaRPr lang="en-SG" sz="95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Poster Preparation</a:t>
            </a: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Updating of Payment statuses</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List of overdue Payments</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599527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Metrics</a:t>
            </a:r>
            <a:endParaRPr lang="en-SG" sz="2000" b="1" u="sng" dirty="0">
              <a:latin typeface="Bahnschrift" panose="020B0502040204020203" pitchFamily="34" charset="0"/>
            </a:endParaRPr>
          </a:p>
        </p:txBody>
      </p:sp>
      <p:graphicFrame>
        <p:nvGraphicFramePr>
          <p:cNvPr id="4" name="Chart 3">
            <a:extLst>
              <a:ext uri="{FF2B5EF4-FFF2-40B4-BE49-F238E27FC236}">
                <a16:creationId xmlns:a16="http://schemas.microsoft.com/office/drawing/2014/main" id="{46975E64-53DE-4EC0-BEE1-4A46FB01C340}"/>
              </a:ext>
            </a:extLst>
          </p:cNvPr>
          <p:cNvGraphicFramePr/>
          <p:nvPr>
            <p:extLst>
              <p:ext uri="{D42A27DB-BD31-4B8C-83A1-F6EECF244321}">
                <p14:modId xmlns:p14="http://schemas.microsoft.com/office/powerpoint/2010/main" val="2105080116"/>
              </p:ext>
            </p:extLst>
          </p:nvPr>
        </p:nvGraphicFramePr>
        <p:xfrm>
          <a:off x="1227056" y="1742952"/>
          <a:ext cx="4868944" cy="3372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5EF9D4D-659D-4619-BD6A-77E58B0BAE49}"/>
              </a:ext>
            </a:extLst>
          </p:cNvPr>
          <p:cNvGraphicFramePr/>
          <p:nvPr>
            <p:extLst>
              <p:ext uri="{D42A27DB-BD31-4B8C-83A1-F6EECF244321}">
                <p14:modId xmlns:p14="http://schemas.microsoft.com/office/powerpoint/2010/main" val="46986649"/>
              </p:ext>
            </p:extLst>
          </p:nvPr>
        </p:nvGraphicFramePr>
        <p:xfrm>
          <a:off x="6689602" y="1742951"/>
          <a:ext cx="4868944" cy="337209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382562C-C592-457B-9BCE-7254440078D6}"/>
              </a:ext>
            </a:extLst>
          </p:cNvPr>
          <p:cNvSpPr txBox="1"/>
          <p:nvPr/>
        </p:nvSpPr>
        <p:spPr>
          <a:xfrm>
            <a:off x="1308850" y="890546"/>
            <a:ext cx="9660835" cy="523220"/>
          </a:xfrm>
          <a:prstGeom prst="rect">
            <a:avLst/>
          </a:prstGeom>
          <a:noFill/>
        </p:spPr>
        <p:txBody>
          <a:bodyPr wrap="square" rtlCol="0">
            <a:spAutoFit/>
          </a:bodyPr>
          <a:lstStyle/>
          <a:p>
            <a:r>
              <a:rPr lang="en-US" sz="1400" dirty="0">
                <a:latin typeface="Bahnschrift" panose="020B0502040204020203" pitchFamily="34" charset="0"/>
              </a:rPr>
              <a:t>The Project Metrics measure the progress of the project and helps us to keep track of whether the team is lagging behind in order to apply mitigation plans in the early stages of discovery. Click here to view our project metrics in details!</a:t>
            </a:r>
            <a:endParaRPr lang="en-SG" sz="1400" dirty="0">
              <a:latin typeface="Bahnschrift" panose="020B0502040204020203" pitchFamily="34" charset="0"/>
            </a:endParaRPr>
          </a:p>
        </p:txBody>
      </p:sp>
    </p:spTree>
    <p:extLst>
      <p:ext uri="{BB962C8B-B14F-4D97-AF65-F5344CB8AC3E}">
        <p14:creationId xmlns:p14="http://schemas.microsoft.com/office/powerpoint/2010/main" val="1077644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1938992"/>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Bahnschrift" panose="020B0502040204020203" pitchFamily="34" charset="0"/>
              </a:rPr>
              <a:t>recognises</a:t>
            </a:r>
            <a:r>
              <a:rPr lang="en-US" sz="2000" dirty="0">
                <a:solidFill>
                  <a:schemeClr val="bg2">
                    <a:lumMod val="25000"/>
                  </a:schemeClr>
                </a:solidFill>
                <a:latin typeface="Bahnschrift" panose="020B0502040204020203" pitchFamily="34"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2817043" cy="400110"/>
          </a:xfrm>
          <a:prstGeom prst="rect">
            <a:avLst/>
          </a:prstGeom>
          <a:noFill/>
        </p:spPr>
        <p:txBody>
          <a:bodyPr wrap="square" rtlCol="0">
            <a:spAutoFit/>
          </a:bodyPr>
          <a:lstStyle/>
          <a:p>
            <a:r>
              <a:rPr lang="en-US" sz="2000" b="1" u="sng" dirty="0">
                <a:latin typeface="Bahnschrift" panose="020B0502040204020203" pitchFamily="34" charset="0"/>
              </a:rPr>
              <a:t>Project Risks</a:t>
            </a:r>
            <a:endParaRPr lang="en-SG" sz="2000" b="1" u="sng" dirty="0">
              <a:latin typeface="Bahnschrift" panose="020B0502040204020203" pitchFamily="34" charset="0"/>
            </a:endParaRPr>
          </a:p>
        </p:txBody>
      </p:sp>
      <p:sp>
        <p:nvSpPr>
          <p:cNvPr id="2" name="TextBox 1">
            <a:extLst>
              <a:ext uri="{FF2B5EF4-FFF2-40B4-BE49-F238E27FC236}">
                <a16:creationId xmlns:a16="http://schemas.microsoft.com/office/drawing/2014/main" id="{A382562C-C592-457B-9BCE-7254440078D6}"/>
              </a:ext>
            </a:extLst>
          </p:cNvPr>
          <p:cNvSpPr txBox="1"/>
          <p:nvPr/>
        </p:nvSpPr>
        <p:spPr>
          <a:xfrm>
            <a:off x="1308850" y="415058"/>
            <a:ext cx="9660835" cy="738664"/>
          </a:xfrm>
          <a:prstGeom prst="rect">
            <a:avLst/>
          </a:prstGeom>
          <a:noFill/>
        </p:spPr>
        <p:txBody>
          <a:bodyPr wrap="square" rtlCol="0">
            <a:spAutoFit/>
          </a:bodyPr>
          <a:lstStyle/>
          <a:p>
            <a:r>
              <a:rPr lang="en-US" sz="1400" dirty="0">
                <a:latin typeface="Bahnschrift" panose="020B0502040204020203" pitchFamily="34" charset="0"/>
              </a:rPr>
              <a:t>The Risk Management and Change Management approaches helps the team to overcome any potential challenges we face throughout the course of our project and aids us in completing the project on time. Click here to find out more regarding our risks and changes!</a:t>
            </a:r>
            <a:endParaRPr lang="en-SG" sz="1400" dirty="0">
              <a:latin typeface="Bahnschrift" panose="020B0502040204020203" pitchFamily="34" charset="0"/>
            </a:endParaRPr>
          </a:p>
        </p:txBody>
      </p:sp>
      <p:pic>
        <p:nvPicPr>
          <p:cNvPr id="3" name="Picture 2">
            <a:extLst>
              <a:ext uri="{FF2B5EF4-FFF2-40B4-BE49-F238E27FC236}">
                <a16:creationId xmlns:a16="http://schemas.microsoft.com/office/drawing/2014/main" id="{6BBE005F-8AC0-4881-A143-06ECA3453485}"/>
              </a:ext>
            </a:extLst>
          </p:cNvPr>
          <p:cNvPicPr>
            <a:picLocks noChangeAspect="1"/>
          </p:cNvPicPr>
          <p:nvPr/>
        </p:nvPicPr>
        <p:blipFill>
          <a:blip r:embed="rId2"/>
          <a:stretch>
            <a:fillRect/>
          </a:stretch>
        </p:blipFill>
        <p:spPr>
          <a:xfrm>
            <a:off x="5861304" y="1153722"/>
            <a:ext cx="5486400" cy="2644346"/>
          </a:xfrm>
          <a:prstGeom prst="rect">
            <a:avLst/>
          </a:prstGeom>
        </p:spPr>
      </p:pic>
      <p:pic>
        <p:nvPicPr>
          <p:cNvPr id="6" name="Picture 5">
            <a:extLst>
              <a:ext uri="{FF2B5EF4-FFF2-40B4-BE49-F238E27FC236}">
                <a16:creationId xmlns:a16="http://schemas.microsoft.com/office/drawing/2014/main" id="{C00B16E9-2EEE-49DB-91D2-5856F090BDBA}"/>
              </a:ext>
            </a:extLst>
          </p:cNvPr>
          <p:cNvPicPr>
            <a:picLocks noChangeAspect="1"/>
          </p:cNvPicPr>
          <p:nvPr/>
        </p:nvPicPr>
        <p:blipFill>
          <a:blip r:embed="rId3"/>
          <a:stretch>
            <a:fillRect/>
          </a:stretch>
        </p:blipFill>
        <p:spPr>
          <a:xfrm>
            <a:off x="5861304" y="3953516"/>
            <a:ext cx="5486400" cy="2644346"/>
          </a:xfrm>
          <a:prstGeom prst="rect">
            <a:avLst/>
          </a:prstGeom>
        </p:spPr>
      </p:pic>
      <p:pic>
        <p:nvPicPr>
          <p:cNvPr id="7" name="Picture 6">
            <a:extLst>
              <a:ext uri="{FF2B5EF4-FFF2-40B4-BE49-F238E27FC236}">
                <a16:creationId xmlns:a16="http://schemas.microsoft.com/office/drawing/2014/main" id="{74273835-E93A-41FE-9BA4-D0A2DB1F299E}"/>
              </a:ext>
            </a:extLst>
          </p:cNvPr>
          <p:cNvPicPr>
            <a:picLocks noChangeAspect="1"/>
          </p:cNvPicPr>
          <p:nvPr/>
        </p:nvPicPr>
        <p:blipFill>
          <a:blip r:embed="rId4"/>
          <a:stretch>
            <a:fillRect/>
          </a:stretch>
        </p:blipFill>
        <p:spPr>
          <a:xfrm>
            <a:off x="1308850" y="1153723"/>
            <a:ext cx="4422980" cy="1808934"/>
          </a:xfrm>
          <a:prstGeom prst="rect">
            <a:avLst/>
          </a:prstGeom>
        </p:spPr>
      </p:pic>
      <p:pic>
        <p:nvPicPr>
          <p:cNvPr id="8" name="Picture 7">
            <a:extLst>
              <a:ext uri="{FF2B5EF4-FFF2-40B4-BE49-F238E27FC236}">
                <a16:creationId xmlns:a16="http://schemas.microsoft.com/office/drawing/2014/main" id="{F3D8A5DB-D618-4FD8-A4B2-90B5D6C537D4}"/>
              </a:ext>
            </a:extLst>
          </p:cNvPr>
          <p:cNvPicPr>
            <a:picLocks noChangeAspect="1"/>
          </p:cNvPicPr>
          <p:nvPr/>
        </p:nvPicPr>
        <p:blipFill>
          <a:blip r:embed="rId5"/>
          <a:stretch>
            <a:fillRect/>
          </a:stretch>
        </p:blipFill>
        <p:spPr>
          <a:xfrm>
            <a:off x="1318578" y="2962657"/>
            <a:ext cx="4403990" cy="2203703"/>
          </a:xfrm>
          <a:prstGeom prst="rect">
            <a:avLst/>
          </a:prstGeom>
        </p:spPr>
      </p:pic>
    </p:spTree>
    <p:extLst>
      <p:ext uri="{BB962C8B-B14F-4D97-AF65-F5344CB8AC3E}">
        <p14:creationId xmlns:p14="http://schemas.microsoft.com/office/powerpoint/2010/main" val="127081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3710704" cy="400110"/>
          </a:xfrm>
          <a:prstGeom prst="rect">
            <a:avLst/>
          </a:prstGeom>
          <a:noFill/>
        </p:spPr>
        <p:txBody>
          <a:bodyPr wrap="square" rtlCol="0">
            <a:spAutoFit/>
          </a:bodyPr>
          <a:lstStyle/>
          <a:p>
            <a:r>
              <a:rPr lang="en-US" sz="2000" b="1" u="sng" dirty="0">
                <a:latin typeface="Bahnschrift" panose="020B0502040204020203" pitchFamily="34" charset="0"/>
              </a:rPr>
              <a:t>Intermediate Deliverables</a:t>
            </a:r>
            <a:endParaRPr lang="en-SG" sz="2000" b="1" u="sng" dirty="0">
              <a:latin typeface="Bahnschrift" panose="020B0502040204020203" pitchFamily="34" charset="0"/>
            </a:endParaRPr>
          </a:p>
        </p:txBody>
      </p:sp>
      <p:sp>
        <p:nvSpPr>
          <p:cNvPr id="3" name="TextBox 2">
            <a:extLst>
              <a:ext uri="{FF2B5EF4-FFF2-40B4-BE49-F238E27FC236}">
                <a16:creationId xmlns:a16="http://schemas.microsoft.com/office/drawing/2014/main" id="{23903715-39DC-4A42-916F-845D4C4B5B8C}"/>
              </a:ext>
            </a:extLst>
          </p:cNvPr>
          <p:cNvSpPr txBox="1"/>
          <p:nvPr/>
        </p:nvSpPr>
        <p:spPr>
          <a:xfrm>
            <a:off x="1227056" y="575953"/>
            <a:ext cx="3710704" cy="400110"/>
          </a:xfrm>
          <a:prstGeom prst="rect">
            <a:avLst/>
          </a:prstGeom>
          <a:noFill/>
        </p:spPr>
        <p:txBody>
          <a:bodyPr wrap="square" rtlCol="0">
            <a:spAutoFit/>
          </a:bodyPr>
          <a:lstStyle/>
          <a:p>
            <a:r>
              <a:rPr lang="en-US" sz="2000" b="1" u="sng" dirty="0">
                <a:latin typeface="Bahnschrift" panose="020B0502040204020203" pitchFamily="34" charset="0"/>
              </a:rPr>
              <a:t>Technical Complexity</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1061369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8764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2954655"/>
          </a:xfrm>
          <a:prstGeom prst="rect">
            <a:avLst/>
          </a:prstGeom>
          <a:noFill/>
        </p:spPr>
        <p:txBody>
          <a:bodyPr wrap="square" rtlCol="0">
            <a:spAutoFit/>
          </a:bodyPr>
          <a:lstStyle/>
          <a:p>
            <a:r>
              <a:rPr lang="en-US" u="sng" dirty="0">
                <a:latin typeface="Bahnschrift" panose="020B0502040204020203" pitchFamily="34" charset="0"/>
              </a:rPr>
              <a:t>AJAX (Asynchronous JavaScript and XML)</a:t>
            </a:r>
          </a:p>
          <a:p>
            <a:r>
              <a:rPr lang="en-US" sz="1400" dirty="0">
                <a:latin typeface="Bahnschrift" panose="020B0502040204020203" pitchFamily="34" charset="0"/>
              </a:rPr>
              <a:t>While the team was developing the issue, the team realizes the lacking aspect in terms of user experiences as every time the page requires data, it would make a HTTP request and this results in constant refreshing of the web pages, making it very unpleasant for the users. Hence, the team actively sourced for ways in which we could complete the data retrieval without jeopardizing the user experiences. We decided on AJAX as the main communication tool between the front end and back end because it allows the page to load a specific section at an amazing speed without compromising the other pages. With AJAX, there is no longer need to reload an entire page just to retrieve and update the page with new information and hence reduces the load on the server.</a:t>
            </a:r>
          </a:p>
          <a:p>
            <a:endParaRPr lang="en-US" sz="1400" dirty="0">
              <a:latin typeface="Bahnschrift" panose="020B0502040204020203" pitchFamily="34" charset="0"/>
            </a:endParaRPr>
          </a:p>
          <a:p>
            <a:r>
              <a:rPr lang="en-US" sz="1400" dirty="0">
                <a:latin typeface="Bahnschrift" panose="020B0502040204020203" pitchFamily="34" charset="0"/>
              </a:rPr>
              <a:t>However, the implementation of AJAX was particularly challenging for the team as it requires knowledge of the JavaScript language and majority of the members were not particularly familiar with the language itself.</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a:t>Subject dynamically retrieved based on the level selected, implemented through AJAX</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Lessons would be created and shown immediately on the calendar without the need to reload the entire page</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987649"/>
          </a:xfrm>
          <a:prstGeom prst="rect">
            <a:avLst/>
          </a:prstGeom>
          <a:noFill/>
          <a:ln>
            <a:noFill/>
          </a:ln>
        </p:spPr>
      </p:pic>
    </p:spTree>
    <p:extLst>
      <p:ext uri="{BB962C8B-B14F-4D97-AF65-F5344CB8AC3E}">
        <p14:creationId xmlns:p14="http://schemas.microsoft.com/office/powerpoint/2010/main" val="637932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55010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981"/>
            <a:ext cx="7975076" cy="2523768"/>
          </a:xfrm>
          <a:prstGeom prst="rect">
            <a:avLst/>
          </a:prstGeom>
          <a:noFill/>
        </p:spPr>
        <p:txBody>
          <a:bodyPr wrap="square" rtlCol="0">
            <a:spAutoFit/>
          </a:bodyPr>
          <a:lstStyle/>
          <a:p>
            <a:r>
              <a:rPr lang="en-US" u="sng" dirty="0" err="1">
                <a:latin typeface="Bahnschrift" panose="020B0502040204020203" pitchFamily="34" charset="0"/>
              </a:rPr>
              <a:t>DHTMLXScheduler</a:t>
            </a:r>
            <a:endParaRPr lang="en-US" u="sng" dirty="0">
              <a:latin typeface="Bahnschrift" panose="020B0502040204020203" pitchFamily="34" charset="0"/>
            </a:endParaRPr>
          </a:p>
          <a:p>
            <a:r>
              <a:rPr lang="en-US" sz="1400" dirty="0">
                <a:latin typeface="Bahnschrift" panose="020B0502040204020203" pitchFamily="34" charset="0"/>
              </a:rPr>
              <a:t>The team has chosen to utilize the </a:t>
            </a:r>
            <a:r>
              <a:rPr lang="en-US" sz="1400" dirty="0" err="1">
                <a:latin typeface="Bahnschrift" panose="020B0502040204020203" pitchFamily="34" charset="0"/>
              </a:rPr>
              <a:t>DHTMLXScheduler</a:t>
            </a:r>
            <a:r>
              <a:rPr lang="en-US" sz="1400" dirty="0">
                <a:latin typeface="Bahnschrift" panose="020B0502040204020203" pitchFamily="34" charset="0"/>
              </a:rPr>
              <a:t> library for our Scheduling module because of its extensive features and easy user interface which would serve the clients their best purpose.</a:t>
            </a:r>
          </a:p>
          <a:p>
            <a:endParaRPr lang="en-US" sz="1400" dirty="0">
              <a:latin typeface="Bahnschrift" panose="020B0502040204020203" pitchFamily="34" charset="0"/>
            </a:endParaRPr>
          </a:p>
          <a:p>
            <a:r>
              <a:rPr lang="en-US" sz="1400" dirty="0">
                <a:latin typeface="Bahnschrift" panose="020B0502040204020203" pitchFamily="34" charset="0"/>
              </a:rPr>
              <a:t>However, upon researching on the library, the documentations were mainly on PHP and considering that our Scheduling module requires a lot of </a:t>
            </a:r>
            <a:r>
              <a:rPr lang="en-US" sz="1400" dirty="0" err="1">
                <a:latin typeface="Bahnschrift" panose="020B0502040204020203" pitchFamily="34" charset="0"/>
              </a:rPr>
              <a:t>customisations</a:t>
            </a:r>
            <a:r>
              <a:rPr lang="en-US" sz="1400" dirty="0">
                <a:latin typeface="Bahnschrift" panose="020B0502040204020203" pitchFamily="34" charset="0"/>
              </a:rPr>
              <a:t>, we were unable to utilize some of the in built functionalities that the library offers.</a:t>
            </a:r>
          </a:p>
          <a:p>
            <a:endParaRPr lang="en-US" sz="1400" dirty="0">
              <a:latin typeface="Bahnschrift" panose="020B0502040204020203" pitchFamily="34" charset="0"/>
            </a:endParaRPr>
          </a:p>
          <a:p>
            <a:r>
              <a:rPr lang="en-US" sz="1400" dirty="0">
                <a:latin typeface="Bahnschrift" panose="020B0502040204020203" pitchFamily="34" charset="0"/>
              </a:rPr>
              <a:t>Hence, the team utilized a combination of the library with AJAX and Bootstrap to enjoy the extensive features that the library offers yet be able to customize certain functionalities to best fit our purposes.</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err="1"/>
              <a:t>Utilising</a:t>
            </a:r>
            <a:r>
              <a:rPr lang="en-US" sz="1000" i="1" dirty="0"/>
              <a:t> Bootstrap with </a:t>
            </a:r>
            <a:r>
              <a:rPr lang="en-US" sz="1000" i="1" dirty="0" err="1"/>
              <a:t>DHTMLXScheduler</a:t>
            </a:r>
            <a:r>
              <a:rPr lang="en-US" sz="1000" i="1" dirty="0"/>
              <a:t> to provide a customized lightbox for the creation of classes</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Implementing the creation of events to be reflected on the interface using AJAX</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550105"/>
          </a:xfrm>
          <a:prstGeom prst="rect">
            <a:avLst/>
          </a:prstGeom>
          <a:noFill/>
          <a:ln>
            <a:noFill/>
          </a:ln>
        </p:spPr>
      </p:pic>
    </p:spTree>
    <p:extLst>
      <p:ext uri="{BB962C8B-B14F-4D97-AF65-F5344CB8AC3E}">
        <p14:creationId xmlns:p14="http://schemas.microsoft.com/office/powerpoint/2010/main" val="3543464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546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10448"/>
            <a:ext cx="7975076" cy="2954655"/>
          </a:xfrm>
          <a:prstGeom prst="rect">
            <a:avLst/>
          </a:prstGeom>
          <a:noFill/>
        </p:spPr>
        <p:txBody>
          <a:bodyPr wrap="square" rtlCol="0">
            <a:spAutoFit/>
          </a:bodyPr>
          <a:lstStyle/>
          <a:p>
            <a:r>
              <a:rPr lang="en-US" u="sng" dirty="0">
                <a:latin typeface="Bahnschrift" panose="020B0502040204020203" pitchFamily="34" charset="0"/>
              </a:rPr>
              <a:t>jQuery</a:t>
            </a:r>
          </a:p>
          <a:p>
            <a:r>
              <a:rPr lang="en-US" sz="1400" dirty="0">
                <a:latin typeface="Bahnschrift" panose="020B0502040204020203" pitchFamily="34" charset="0"/>
              </a:rPr>
              <a:t>The clients have specifically made requests for the interface to remain clean and easy for usage, meaning that the clients preferred a minimalist UI design. At the same time, the clients wishes to have attain flexibility in the functionalities.</a:t>
            </a:r>
          </a:p>
          <a:p>
            <a:endParaRPr lang="en-US" sz="1400" dirty="0">
              <a:latin typeface="Bahnschrift" panose="020B0502040204020203" pitchFamily="34" charset="0"/>
            </a:endParaRPr>
          </a:p>
          <a:p>
            <a:r>
              <a:rPr lang="en-US" sz="1400" dirty="0">
                <a:latin typeface="Bahnschrift" panose="020B0502040204020203" pitchFamily="34" charset="0"/>
              </a:rPr>
              <a:t>However, the team faces a difficulty in that our knowledge of HTML language does not provide the clients with the flexibility that they wanted. After much research, the team has decided to focus bulk of our front end interface on utilizing jQuery for a more enhanced user experience.</a:t>
            </a:r>
          </a:p>
          <a:p>
            <a:endParaRPr lang="en-US" sz="1400" dirty="0">
              <a:latin typeface="Bahnschrift" panose="020B0502040204020203" pitchFamily="34" charset="0"/>
            </a:endParaRPr>
          </a:p>
          <a:p>
            <a:r>
              <a:rPr lang="en-US" sz="1400" dirty="0">
                <a:latin typeface="Bahnschrift" panose="020B0502040204020203" pitchFamily="34" charset="0"/>
              </a:rPr>
              <a:t>As a result, majority of our front end designs utilizes jQuery in order to attain a minimalist design yet provide our clients with the flexibility that they want. Features such as dynamic row inserting. editable table fields and mass uploading allows the users to enter minimal inputs when not required, yet have the ability to include more information when there is a need to.</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036189" y="5432070"/>
            <a:ext cx="3091992" cy="246221"/>
          </a:xfrm>
          <a:prstGeom prst="rect">
            <a:avLst/>
          </a:prstGeom>
          <a:noFill/>
        </p:spPr>
        <p:txBody>
          <a:bodyPr wrap="square" rtlCol="0">
            <a:spAutoFit/>
          </a:bodyPr>
          <a:lstStyle/>
          <a:p>
            <a:pPr algn="ctr"/>
            <a:r>
              <a:rPr lang="en-US" sz="1000" i="1" dirty="0"/>
              <a:t>Dynamic Row Adding</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555712" y="5382699"/>
            <a:ext cx="3091992" cy="246221"/>
          </a:xfrm>
          <a:prstGeom prst="rect">
            <a:avLst/>
          </a:prstGeom>
          <a:noFill/>
        </p:spPr>
        <p:txBody>
          <a:bodyPr wrap="square" rtlCol="0">
            <a:spAutoFit/>
          </a:bodyPr>
          <a:lstStyle/>
          <a:p>
            <a:pPr algn="ctr"/>
            <a:r>
              <a:rPr lang="en-US" sz="1000" i="1" dirty="0"/>
              <a:t>Popup Editable Fields</a:t>
            </a:r>
            <a:endParaRPr lang="en-SG" sz="1000" i="1" dirty="0"/>
          </a:p>
        </p:txBody>
      </p:sp>
      <p:pic>
        <p:nvPicPr>
          <p:cNvPr id="11" name="Picture 10">
            <a:extLst>
              <a:ext uri="{FF2B5EF4-FFF2-40B4-BE49-F238E27FC236}">
                <a16:creationId xmlns:a16="http://schemas.microsoft.com/office/drawing/2014/main" id="{FE4C2F49-8874-4ADC-85CF-7E756D8EEA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477" y="3908843"/>
            <a:ext cx="5016523" cy="1473858"/>
          </a:xfrm>
          <a:prstGeom prst="rect">
            <a:avLst/>
          </a:prstGeom>
          <a:noFill/>
          <a:ln>
            <a:noFill/>
          </a:ln>
        </p:spPr>
      </p:pic>
      <p:pic>
        <p:nvPicPr>
          <p:cNvPr id="12" name="Picture 11">
            <a:extLst>
              <a:ext uri="{FF2B5EF4-FFF2-40B4-BE49-F238E27FC236}">
                <a16:creationId xmlns:a16="http://schemas.microsoft.com/office/drawing/2014/main" id="{94813187-9CFA-4B71-8F2D-CD9B9F979B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596" y="3908842"/>
            <a:ext cx="5016522" cy="1473857"/>
          </a:xfrm>
          <a:prstGeom prst="rect">
            <a:avLst/>
          </a:prstGeom>
          <a:noFill/>
          <a:ln>
            <a:noFill/>
          </a:ln>
        </p:spPr>
      </p:pic>
    </p:spTree>
    <p:extLst>
      <p:ext uri="{BB962C8B-B14F-4D97-AF65-F5344CB8AC3E}">
        <p14:creationId xmlns:p14="http://schemas.microsoft.com/office/powerpoint/2010/main" val="860344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5"/>
            <a:ext cx="8323868" cy="10417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1015663"/>
          </a:xfrm>
          <a:prstGeom prst="rect">
            <a:avLst/>
          </a:prstGeom>
          <a:noFill/>
        </p:spPr>
        <p:txBody>
          <a:bodyPr wrap="square" rtlCol="0">
            <a:spAutoFit/>
          </a:bodyPr>
          <a:lstStyle/>
          <a:p>
            <a:r>
              <a:rPr lang="en-US" u="sng" dirty="0">
                <a:latin typeface="Bahnschrift" panose="020B0502040204020203" pitchFamily="34" charset="0"/>
              </a:rPr>
              <a:t>JSON</a:t>
            </a:r>
          </a:p>
          <a:p>
            <a:r>
              <a:rPr lang="en-US" sz="1400" dirty="0">
                <a:latin typeface="Bahnschrift" panose="020B0502040204020203" pitchFamily="34" charset="0"/>
              </a:rPr>
              <a:t>The team has chosen JSON to be the main form of data communication between front end and back end. The main reason being that JSON is lightweight and hence reduces the load on our server,  allowing the pages to load at a faster pace, enhancing user experiences. </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149311" y="4180256"/>
            <a:ext cx="3091992" cy="246221"/>
          </a:xfrm>
          <a:prstGeom prst="rect">
            <a:avLst/>
          </a:prstGeom>
          <a:noFill/>
        </p:spPr>
        <p:txBody>
          <a:bodyPr wrap="square" rtlCol="0">
            <a:spAutoFit/>
          </a:bodyPr>
          <a:lstStyle/>
          <a:p>
            <a:pPr algn="ctr"/>
            <a:r>
              <a:rPr lang="en-US" sz="1000" i="1" dirty="0"/>
              <a:t>Font End JSON Output</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258493" y="4166644"/>
            <a:ext cx="3091992" cy="246221"/>
          </a:xfrm>
          <a:prstGeom prst="rect">
            <a:avLst/>
          </a:prstGeom>
          <a:noFill/>
        </p:spPr>
        <p:txBody>
          <a:bodyPr wrap="square" rtlCol="0">
            <a:spAutoFit/>
          </a:bodyPr>
          <a:lstStyle/>
          <a:p>
            <a:pPr algn="ctr"/>
            <a:r>
              <a:rPr lang="en-US" sz="1000" i="1" dirty="0"/>
              <a:t>Backend JSON Code</a:t>
            </a:r>
            <a:endParaRPr lang="en-SG" sz="1000" i="1" dirty="0"/>
          </a:p>
        </p:txBody>
      </p:sp>
      <p:pic>
        <p:nvPicPr>
          <p:cNvPr id="10" name="Picture 9">
            <a:extLst>
              <a:ext uri="{FF2B5EF4-FFF2-40B4-BE49-F238E27FC236}">
                <a16:creationId xmlns:a16="http://schemas.microsoft.com/office/drawing/2014/main" id="{BEE42664-1418-4663-9E6F-C7A490F535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493" y="1873461"/>
            <a:ext cx="5030771" cy="2293183"/>
          </a:xfrm>
          <a:prstGeom prst="rect">
            <a:avLst/>
          </a:prstGeom>
          <a:noFill/>
          <a:ln>
            <a:noFill/>
          </a:ln>
        </p:spPr>
      </p:pic>
      <p:pic>
        <p:nvPicPr>
          <p:cNvPr id="11" name="Picture 10">
            <a:extLst>
              <a:ext uri="{FF2B5EF4-FFF2-40B4-BE49-F238E27FC236}">
                <a16:creationId xmlns:a16="http://schemas.microsoft.com/office/drawing/2014/main" id="{AFF0EF2C-C35F-412E-8433-D52AE45BE7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97" y="1873461"/>
            <a:ext cx="4675985" cy="2293183"/>
          </a:xfrm>
          <a:prstGeom prst="rect">
            <a:avLst/>
          </a:prstGeom>
          <a:noFill/>
          <a:ln>
            <a:noFill/>
          </a:ln>
        </p:spPr>
      </p:pic>
    </p:spTree>
    <p:extLst>
      <p:ext uri="{BB962C8B-B14F-4D97-AF65-F5344CB8AC3E}">
        <p14:creationId xmlns:p14="http://schemas.microsoft.com/office/powerpoint/2010/main" val="853790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2" name="TextBox 11">
            <a:extLst>
              <a:ext uri="{FF2B5EF4-FFF2-40B4-BE49-F238E27FC236}">
                <a16:creationId xmlns:a16="http://schemas.microsoft.com/office/drawing/2014/main" id="{A16D6E2B-0136-4EA7-B8E2-B851B4450F40}"/>
              </a:ext>
            </a:extLst>
          </p:cNvPr>
          <p:cNvSpPr txBox="1"/>
          <p:nvPr/>
        </p:nvSpPr>
        <p:spPr>
          <a:xfrm>
            <a:off x="1227056" y="274296"/>
            <a:ext cx="3710704" cy="400110"/>
          </a:xfrm>
          <a:prstGeom prst="rect">
            <a:avLst/>
          </a:prstGeom>
          <a:noFill/>
        </p:spPr>
        <p:txBody>
          <a:bodyPr wrap="square" rtlCol="0">
            <a:spAutoFit/>
          </a:bodyPr>
          <a:lstStyle/>
          <a:p>
            <a:r>
              <a:rPr lang="en-US" sz="2000" b="1" u="sng" dirty="0">
                <a:latin typeface="Bahnschrift" panose="020B0502040204020203" pitchFamily="34" charset="0"/>
              </a:rPr>
              <a:t>Learning Outcomes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4135450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5357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09279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745E-E633-4150-85E7-7787E86073A6}"/>
              </a:ext>
            </a:extLst>
          </p:cNvPr>
          <p:cNvSpPr txBox="1"/>
          <p:nvPr/>
        </p:nvSpPr>
        <p:spPr>
          <a:xfrm>
            <a:off x="4793014" y="482010"/>
            <a:ext cx="260597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Pilot Testing</a:t>
            </a:r>
            <a:endParaRPr lang="en-SG" sz="3200" b="1" dirty="0">
              <a:solidFill>
                <a:schemeClr val="bg2">
                  <a:lumMod val="25000"/>
                </a:schemeClr>
              </a:solidFill>
              <a:latin typeface="Matura MT Script Capitals" panose="03020802060602070202" pitchFamily="66" charset="0"/>
            </a:endParaRPr>
          </a:p>
        </p:txBody>
      </p:sp>
      <p:sp>
        <p:nvSpPr>
          <p:cNvPr id="3" name="Rectangle 2">
            <a:extLst>
              <a:ext uri="{FF2B5EF4-FFF2-40B4-BE49-F238E27FC236}">
                <a16:creationId xmlns:a16="http://schemas.microsoft.com/office/drawing/2014/main" id="{331033AD-EC23-451F-B91C-CB66B7EAAF8D}"/>
              </a:ext>
            </a:extLst>
          </p:cNvPr>
          <p:cNvSpPr/>
          <p:nvPr/>
        </p:nvSpPr>
        <p:spPr>
          <a:xfrm>
            <a:off x="1078991" y="1205216"/>
            <a:ext cx="5359516"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Branch Involved:</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Period: </a:t>
            </a:r>
            <a:r>
              <a:rPr lang="en-US" sz="1600" dirty="0">
                <a:solidFill>
                  <a:schemeClr val="tx1"/>
                </a:solidFill>
                <a:latin typeface="Bahnschrift" panose="020B0502040204020203" pitchFamily="34" charset="0"/>
              </a:rPr>
              <a:t>29 October 2018 – 27 November 2018</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Participants: </a:t>
            </a:r>
            <a:r>
              <a:rPr lang="en-US" sz="1600" dirty="0">
                <a:solidFill>
                  <a:schemeClr val="tx1"/>
                </a:solidFill>
                <a:latin typeface="Bahnschrift" panose="020B0502040204020203" pitchFamily="34" charset="0"/>
              </a:rPr>
              <a:t>3 Branch Admins, 4 Tutors, 61 Students and  </a:t>
            </a:r>
          </a:p>
          <a:p>
            <a:r>
              <a:rPr lang="en-US" sz="1600" dirty="0">
                <a:solidFill>
                  <a:schemeClr val="tx1"/>
                </a:solidFill>
                <a:latin typeface="Bahnschrift" panose="020B0502040204020203" pitchFamily="34" charset="0"/>
              </a:rPr>
              <a:t>                                 17 Classes </a:t>
            </a:r>
            <a:endParaRPr lang="en-SG" sz="1600"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EDD037FA-8AC4-4D72-8A8A-3D65A5F895F5}"/>
              </a:ext>
            </a:extLst>
          </p:cNvPr>
          <p:cNvSpPr/>
          <p:nvPr/>
        </p:nvSpPr>
        <p:spPr>
          <a:xfrm>
            <a:off x="6559297" y="1205216"/>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ahnschrift" panose="020B0502040204020203" pitchFamily="34" charset="0"/>
              </a:rPr>
              <a:t>Purpose: </a:t>
            </a:r>
            <a:r>
              <a:rPr lang="en-US" dirty="0">
                <a:solidFill>
                  <a:schemeClr val="tx1"/>
                </a:solidFill>
                <a:latin typeface="Bahnschrift" panose="020B0502040204020203" pitchFamily="34" charset="0"/>
              </a:rPr>
              <a:t>To evaluate feasibility, time, cost, </a:t>
            </a:r>
          </a:p>
          <a:p>
            <a:r>
              <a:rPr lang="en-US" dirty="0">
                <a:solidFill>
                  <a:schemeClr val="tx1"/>
                </a:solidFill>
                <a:latin typeface="Bahnschrift" panose="020B0502040204020203" pitchFamily="34" charset="0"/>
              </a:rPr>
              <a:t>                        adverse events, and improve </a:t>
            </a:r>
          </a:p>
          <a:p>
            <a:r>
              <a:rPr lang="en-US" dirty="0">
                <a:solidFill>
                  <a:schemeClr val="tx1"/>
                </a:solidFill>
                <a:latin typeface="Bahnschrift" panose="020B0502040204020203" pitchFamily="34" charset="0"/>
              </a:rPr>
              <a:t>                        upon the study design prior to </a:t>
            </a:r>
          </a:p>
          <a:p>
            <a:r>
              <a:rPr lang="en-US" dirty="0">
                <a:solidFill>
                  <a:schemeClr val="tx1"/>
                </a:solidFill>
                <a:latin typeface="Bahnschrift" panose="020B0502040204020203" pitchFamily="34" charset="0"/>
              </a:rPr>
              <a:t>                        adopting the full Portal</a:t>
            </a:r>
            <a:endParaRPr lang="en-SG" dirty="0">
              <a:solidFill>
                <a:schemeClr val="tx1"/>
              </a:solidFill>
              <a:latin typeface="Bahnschrift" panose="020B0502040204020203" pitchFamily="34" charset="0"/>
            </a:endParaRPr>
          </a:p>
        </p:txBody>
      </p:sp>
      <p:sp>
        <p:nvSpPr>
          <p:cNvPr id="5" name="Rectangle 4">
            <a:extLst>
              <a:ext uri="{FF2B5EF4-FFF2-40B4-BE49-F238E27FC236}">
                <a16:creationId xmlns:a16="http://schemas.microsoft.com/office/drawing/2014/main" id="{FEE89EF0-064C-4FEF-A77E-F4D9E6CBBC13}"/>
              </a:ext>
            </a:extLst>
          </p:cNvPr>
          <p:cNvSpPr/>
          <p:nvPr/>
        </p:nvSpPr>
        <p:spPr>
          <a:xfrm>
            <a:off x="3819143" y="3473209"/>
            <a:ext cx="4553712" cy="13156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Taking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Accounts Module</a:t>
            </a:r>
          </a:p>
        </p:txBody>
      </p:sp>
    </p:spTree>
    <p:extLst>
      <p:ext uri="{BB962C8B-B14F-4D97-AF65-F5344CB8AC3E}">
        <p14:creationId xmlns:p14="http://schemas.microsoft.com/office/powerpoint/2010/main" val="105450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Single Corner Rounded 25">
            <a:extLst>
              <a:ext uri="{FF2B5EF4-FFF2-40B4-BE49-F238E27FC236}">
                <a16:creationId xmlns:a16="http://schemas.microsoft.com/office/drawing/2014/main" id="{6469B3D4-EC7B-491B-9304-443E9F924457}"/>
              </a:ext>
            </a:extLst>
          </p:cNvPr>
          <p:cNvSpPr/>
          <p:nvPr/>
        </p:nvSpPr>
        <p:spPr>
          <a:xfrm>
            <a:off x="8485846"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7" name="Rectangle: Single Corner Rounded 26">
            <a:extLst>
              <a:ext uri="{FF2B5EF4-FFF2-40B4-BE49-F238E27FC236}">
                <a16:creationId xmlns:a16="http://schemas.microsoft.com/office/drawing/2014/main" id="{3A7E92F6-C665-4C86-A768-AE39067DAA4F}"/>
              </a:ext>
            </a:extLst>
          </p:cNvPr>
          <p:cNvSpPr/>
          <p:nvPr/>
        </p:nvSpPr>
        <p:spPr>
          <a:xfrm>
            <a:off x="6149875"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9" name="Rectangle: Single Corner Rounded 28">
            <a:extLst>
              <a:ext uri="{FF2B5EF4-FFF2-40B4-BE49-F238E27FC236}">
                <a16:creationId xmlns:a16="http://schemas.microsoft.com/office/drawing/2014/main" id="{67F97645-D43D-4233-91D9-31E43B43780A}"/>
              </a:ext>
            </a:extLst>
          </p:cNvPr>
          <p:cNvSpPr/>
          <p:nvPr/>
        </p:nvSpPr>
        <p:spPr>
          <a:xfrm>
            <a:off x="3720301" y="546752"/>
            <a:ext cx="3794581"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30" name="Rectangle: Single Corner Rounded 29">
            <a:extLst>
              <a:ext uri="{FF2B5EF4-FFF2-40B4-BE49-F238E27FC236}">
                <a16:creationId xmlns:a16="http://schemas.microsoft.com/office/drawing/2014/main" id="{6BB668B8-F325-43FE-AD3E-1AFCB94B69F0}"/>
              </a:ext>
            </a:extLst>
          </p:cNvPr>
          <p:cNvSpPr/>
          <p:nvPr/>
        </p:nvSpPr>
        <p:spPr>
          <a:xfrm>
            <a:off x="117686" y="546752"/>
            <a:ext cx="5197167"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51" name="Rectangle 50">
            <a:extLst>
              <a:ext uri="{FF2B5EF4-FFF2-40B4-BE49-F238E27FC236}">
                <a16:creationId xmlns:a16="http://schemas.microsoft.com/office/drawing/2014/main" id="{1D22B020-D292-4A9C-BB85-CEDBA21B55EB}"/>
              </a:ext>
            </a:extLst>
          </p:cNvPr>
          <p:cNvSpPr/>
          <p:nvPr/>
        </p:nvSpPr>
        <p:spPr>
          <a:xfrm>
            <a:off x="7514882" y="1064427"/>
            <a:ext cx="2223461" cy="4293483"/>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Search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Dashboard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Weekly Lesson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Branches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Edited Lessons</a:t>
            </a:r>
          </a:p>
          <a:p>
            <a:endParaRPr lang="en-US" sz="1300" dirty="0">
              <a:solidFill>
                <a:schemeClr val="bg2">
                  <a:lumMod val="25000"/>
                </a:schemeClr>
              </a:solidFill>
              <a:latin typeface="Bahnschrift" panose="020B0502040204020203" pitchFamily="34" charset="0"/>
            </a:endParaRPr>
          </a:p>
        </p:txBody>
      </p:sp>
      <p:sp>
        <p:nvSpPr>
          <p:cNvPr id="49" name="Rectangle 48">
            <a:extLst>
              <a:ext uri="{FF2B5EF4-FFF2-40B4-BE49-F238E27FC236}">
                <a16:creationId xmlns:a16="http://schemas.microsoft.com/office/drawing/2014/main" id="{F8140357-3E79-4BBA-BBFB-7F435AEE669B}"/>
              </a:ext>
            </a:extLst>
          </p:cNvPr>
          <p:cNvSpPr/>
          <p:nvPr/>
        </p:nvSpPr>
        <p:spPr>
          <a:xfrm>
            <a:off x="5413986" y="1068362"/>
            <a:ext cx="2100896" cy="3893374"/>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Receipts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Grades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Adding of Grades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Rewards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reward points</a:t>
            </a: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1F71D45F-0357-4358-BC05-A722C2D73074}"/>
              </a:ext>
            </a:extLst>
          </p:cNvPr>
          <p:cNvSpPr/>
          <p:nvPr/>
        </p:nvSpPr>
        <p:spPr>
          <a:xfrm>
            <a:off x="3245342" y="3989449"/>
            <a:ext cx="2185976"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Payment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Payment Tracking</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Payments made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ePayment (PayNow)</a:t>
            </a:r>
          </a:p>
        </p:txBody>
      </p:sp>
      <p:sp>
        <p:nvSpPr>
          <p:cNvPr id="41" name="TextBox 40">
            <a:extLst>
              <a:ext uri="{FF2B5EF4-FFF2-40B4-BE49-F238E27FC236}">
                <a16:creationId xmlns:a16="http://schemas.microsoft.com/office/drawing/2014/main" id="{1E8628C2-6C83-47F2-9475-0EC8968DF855}"/>
              </a:ext>
            </a:extLst>
          </p:cNvPr>
          <p:cNvSpPr txBox="1"/>
          <p:nvPr/>
        </p:nvSpPr>
        <p:spPr>
          <a:xfrm>
            <a:off x="3063564" y="2292497"/>
            <a:ext cx="2139885" cy="1692771"/>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Admin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Access Control</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User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Tutor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Branches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Subject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P</a:t>
            </a:r>
            <a:r>
              <a:rPr lang="en-SG" sz="1300" dirty="0" err="1">
                <a:solidFill>
                  <a:schemeClr val="bg2">
                    <a:lumMod val="25000"/>
                  </a:schemeClr>
                </a:solidFill>
                <a:latin typeface="Bahnschrift" panose="020B0502040204020203" pitchFamily="34" charset="0"/>
              </a:rPr>
              <a:t>arent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S</a:t>
            </a:r>
            <a:r>
              <a:rPr lang="en-SG" sz="1300" dirty="0" err="1">
                <a:solidFill>
                  <a:schemeClr val="bg2">
                    <a:lumMod val="25000"/>
                  </a:schemeClr>
                </a:solidFill>
                <a:latin typeface="Bahnschrift" panose="020B0502040204020203" pitchFamily="34" charset="0"/>
              </a:rPr>
              <a:t>tudent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31D1F353-86A7-4ECA-A775-C64BECFB0890}"/>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Attendance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Tutor &amp; Student Attendance</a:t>
            </a:r>
          </a:p>
        </p:txBody>
      </p:sp>
      <p:sp>
        <p:nvSpPr>
          <p:cNvPr id="46" name="Rectangle 45">
            <a:extLst>
              <a:ext uri="{FF2B5EF4-FFF2-40B4-BE49-F238E27FC236}">
                <a16:creationId xmlns:a16="http://schemas.microsoft.com/office/drawing/2014/main" id="{EFD16266-5A04-46D3-8917-3FA27C8724C9}"/>
              </a:ext>
            </a:extLst>
          </p:cNvPr>
          <p:cNvSpPr/>
          <p:nvPr/>
        </p:nvSpPr>
        <p:spPr>
          <a:xfrm>
            <a:off x="288653" y="408054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Financial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Calculations for expenses. revenue, tutor fees and profits</a:t>
            </a:r>
          </a:p>
        </p:txBody>
      </p:sp>
      <p:sp>
        <p:nvSpPr>
          <p:cNvPr id="39" name="TextBox 38">
            <a:extLst>
              <a:ext uri="{FF2B5EF4-FFF2-40B4-BE49-F238E27FC236}">
                <a16:creationId xmlns:a16="http://schemas.microsoft.com/office/drawing/2014/main" id="{23B8BC95-DDC2-44FF-B98C-D880E2A8B265}"/>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CORE</a:t>
            </a:r>
          </a:p>
        </p:txBody>
      </p:sp>
      <p:sp>
        <p:nvSpPr>
          <p:cNvPr id="40" name="TextBox 39">
            <a:extLst>
              <a:ext uri="{FF2B5EF4-FFF2-40B4-BE49-F238E27FC236}">
                <a16:creationId xmlns:a16="http://schemas.microsoft.com/office/drawing/2014/main" id="{7FCDE188-08D6-4B15-9442-BED89374731C}"/>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Accounts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Login/Logout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Reset Password</a:t>
            </a:r>
          </a:p>
        </p:txBody>
      </p:sp>
      <p:sp>
        <p:nvSpPr>
          <p:cNvPr id="45" name="Rectangle 44">
            <a:extLst>
              <a:ext uri="{FF2B5EF4-FFF2-40B4-BE49-F238E27FC236}">
                <a16:creationId xmlns:a16="http://schemas.microsoft.com/office/drawing/2014/main" id="{10AF7B12-CF31-4B54-B29D-6BC9B0873C84}"/>
              </a:ext>
            </a:extLst>
          </p:cNvPr>
          <p:cNvSpPr/>
          <p:nvPr/>
        </p:nvSpPr>
        <p:spPr>
          <a:xfrm>
            <a:off x="3063565" y="999835"/>
            <a:ext cx="2611214"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Schedule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Upcoming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Tutor Assignments</a:t>
            </a:r>
          </a:p>
        </p:txBody>
      </p:sp>
      <p:sp>
        <p:nvSpPr>
          <p:cNvPr id="47" name="Rectangle 46">
            <a:extLst>
              <a:ext uri="{FF2B5EF4-FFF2-40B4-BE49-F238E27FC236}">
                <a16:creationId xmlns:a16="http://schemas.microsoft.com/office/drawing/2014/main" id="{347D73D9-9C06-4750-9110-493B1D5D05D9}"/>
              </a:ext>
            </a:extLst>
          </p:cNvPr>
          <p:cNvSpPr/>
          <p:nvPr/>
        </p:nvSpPr>
        <p:spPr>
          <a:xfrm>
            <a:off x="280007" y="3239961"/>
            <a:ext cx="2229446" cy="89255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Expenses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Deleting of Expenses</a:t>
            </a:r>
          </a:p>
        </p:txBody>
      </p:sp>
      <p:sp>
        <p:nvSpPr>
          <p:cNvPr id="48" name="TextBox 47">
            <a:extLst>
              <a:ext uri="{FF2B5EF4-FFF2-40B4-BE49-F238E27FC236}">
                <a16:creationId xmlns:a16="http://schemas.microsoft.com/office/drawing/2014/main" id="{F4CB1FB3-D988-4AE7-A172-DD4B90B285CC}"/>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SECONDARY</a:t>
            </a:r>
          </a:p>
        </p:txBody>
      </p:sp>
      <p:sp>
        <p:nvSpPr>
          <p:cNvPr id="50" name="TextBox 49">
            <a:extLst>
              <a:ext uri="{FF2B5EF4-FFF2-40B4-BE49-F238E27FC236}">
                <a16:creationId xmlns:a16="http://schemas.microsoft.com/office/drawing/2014/main" id="{F00E957A-B28C-4AF9-BD73-DFF2CAFF54D6}"/>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TERTIARY</a:t>
            </a:r>
          </a:p>
        </p:txBody>
      </p:sp>
      <p:sp>
        <p:nvSpPr>
          <p:cNvPr id="52" name="TextBox 51">
            <a:extLst>
              <a:ext uri="{FF2B5EF4-FFF2-40B4-BE49-F238E27FC236}">
                <a16:creationId xmlns:a16="http://schemas.microsoft.com/office/drawing/2014/main" id="{9EEEA9CB-F280-4AA3-807D-EEBA88E6A9DD}"/>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Bahnschrift" panose="020B0502040204020203" pitchFamily="34" charset="0"/>
              </a:rPr>
              <a:t>GOOD-TO-HAVE </a:t>
            </a:r>
          </a:p>
        </p:txBody>
      </p:sp>
      <p:sp>
        <p:nvSpPr>
          <p:cNvPr id="53" name="Rectangle 52">
            <a:extLst>
              <a:ext uri="{FF2B5EF4-FFF2-40B4-BE49-F238E27FC236}">
                <a16:creationId xmlns:a16="http://schemas.microsoft.com/office/drawing/2014/main" id="{E43B6FD2-0D05-43BA-BB6D-7844FE905215}"/>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Reminder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Analytics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Analysis on student’s performances</a:t>
            </a:r>
          </a:p>
          <a:p>
            <a:endParaRPr lang="en-US" sz="13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070303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722FA1B0-B462-4E0F-AC18-56F6691CF75F}"/>
              </a:ext>
            </a:extLst>
          </p:cNvPr>
          <p:cNvSpPr/>
          <p:nvPr/>
        </p:nvSpPr>
        <p:spPr>
          <a:xfrm>
            <a:off x="1508289" y="1630837"/>
            <a:ext cx="3327662"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Feedbacks</a:t>
            </a:r>
            <a:endParaRPr lang="en-SG"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10762BD3-E389-4DB8-9749-7272C5614FCC}"/>
              </a:ext>
            </a:extLst>
          </p:cNvPr>
          <p:cNvSpPr/>
          <p:nvPr/>
        </p:nvSpPr>
        <p:spPr>
          <a:xfrm>
            <a:off x="4978924" y="1630837"/>
            <a:ext cx="5550816"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Rectifications</a:t>
            </a:r>
            <a:endParaRPr lang="en-SG"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C0232F7B-1788-4AAB-A5B2-8A421BF7D12D}"/>
              </a:ext>
            </a:extLst>
          </p:cNvPr>
          <p:cNvSpPr/>
          <p:nvPr/>
        </p:nvSpPr>
        <p:spPr>
          <a:xfrm>
            <a:off x="1508289" y="2187019"/>
            <a:ext cx="3327662"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Certain classes consists of students of varying levels (</a:t>
            </a:r>
            <a:r>
              <a:rPr lang="en-US" sz="1400" dirty="0" err="1">
                <a:solidFill>
                  <a:schemeClr val="tx1"/>
                </a:solidFill>
                <a:latin typeface="Bahnschrift" panose="020B0502040204020203" pitchFamily="34" charset="0"/>
              </a:rPr>
              <a:t>E.g</a:t>
            </a:r>
            <a:r>
              <a:rPr lang="en-US" sz="1400" dirty="0">
                <a:solidFill>
                  <a:schemeClr val="tx1"/>
                </a:solidFill>
                <a:latin typeface="Bahnschrift" panose="020B0502040204020203" pitchFamily="34" charset="0"/>
              </a:rPr>
              <a:t> Sec 3 and Sec 4 English classes are combined) but the scheduling functionality does not cater to this.</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83536A2A-6BEF-4E0D-B797-5623AF2F7A3A}"/>
              </a:ext>
            </a:extLst>
          </p:cNvPr>
          <p:cNvSpPr/>
          <p:nvPr/>
        </p:nvSpPr>
        <p:spPr>
          <a:xfrm>
            <a:off x="4978923" y="2187019"/>
            <a:ext cx="5550815"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We would be relooking at our business logic in order to account for this special case and restructure our interface</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4C697FEF-EADA-4184-9FD0-17703BDFE042}"/>
              </a:ext>
            </a:extLst>
          </p:cNvPr>
          <p:cNvSpPr/>
          <p:nvPr/>
        </p:nvSpPr>
        <p:spPr>
          <a:xfrm>
            <a:off x="1508289" y="3429000"/>
            <a:ext cx="3327662"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Unable to edit attendance once marked</a:t>
            </a:r>
          </a:p>
        </p:txBody>
      </p:sp>
      <p:sp>
        <p:nvSpPr>
          <p:cNvPr id="22" name="Rectangle 21">
            <a:extLst>
              <a:ext uri="{FF2B5EF4-FFF2-40B4-BE49-F238E27FC236}">
                <a16:creationId xmlns:a16="http://schemas.microsoft.com/office/drawing/2014/main" id="{242A37AF-D53A-4E0B-AC2C-77825DF7899C}"/>
              </a:ext>
            </a:extLst>
          </p:cNvPr>
          <p:cNvSpPr/>
          <p:nvPr/>
        </p:nvSpPr>
        <p:spPr>
          <a:xfrm>
            <a:off x="4978923" y="3429000"/>
            <a:ext cx="5550815"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Added absent and present to edit again</a:t>
            </a:r>
          </a:p>
        </p:txBody>
      </p:sp>
      <p:sp>
        <p:nvSpPr>
          <p:cNvPr id="23" name="Rectangle 22">
            <a:extLst>
              <a:ext uri="{FF2B5EF4-FFF2-40B4-BE49-F238E27FC236}">
                <a16:creationId xmlns:a16="http://schemas.microsoft.com/office/drawing/2014/main" id="{55BBE5FF-6180-4496-857A-FAB9EC9A44E3}"/>
              </a:ext>
            </a:extLst>
          </p:cNvPr>
          <p:cNvSpPr/>
          <p:nvPr/>
        </p:nvSpPr>
        <p:spPr>
          <a:xfrm>
            <a:off x="1508289" y="3845349"/>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Can’t enter additional detail field for student registration</a:t>
            </a:r>
          </a:p>
        </p:txBody>
      </p:sp>
      <p:sp>
        <p:nvSpPr>
          <p:cNvPr id="24" name="Rectangle 23">
            <a:extLst>
              <a:ext uri="{FF2B5EF4-FFF2-40B4-BE49-F238E27FC236}">
                <a16:creationId xmlns:a16="http://schemas.microsoft.com/office/drawing/2014/main" id="{CB02D2C7-5300-4F60-B6D8-C25B20E92452}"/>
              </a:ext>
            </a:extLst>
          </p:cNvPr>
          <p:cNvSpPr/>
          <p:nvPr/>
        </p:nvSpPr>
        <p:spPr>
          <a:xfrm>
            <a:off x="4978923" y="3845349"/>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Will be adding option fields and will only appear when the user want to add optional</a:t>
            </a:r>
          </a:p>
        </p:txBody>
      </p:sp>
      <p:sp>
        <p:nvSpPr>
          <p:cNvPr id="27" name="Rectangle 26">
            <a:extLst>
              <a:ext uri="{FF2B5EF4-FFF2-40B4-BE49-F238E27FC236}">
                <a16:creationId xmlns:a16="http://schemas.microsoft.com/office/drawing/2014/main" id="{B7EE7308-5EC7-45E9-83D9-557D0456B792}"/>
              </a:ext>
            </a:extLst>
          </p:cNvPr>
          <p:cNvSpPr/>
          <p:nvPr/>
        </p:nvSpPr>
        <p:spPr>
          <a:xfrm>
            <a:off x="1508289" y="4393675"/>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Tutor Account Creation emails are sending out the wrong usernames</a:t>
            </a:r>
            <a:endParaRPr lang="en-SG" sz="14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3EC59D34-3E5D-453F-B9A9-794CBC3B41C9}"/>
              </a:ext>
            </a:extLst>
          </p:cNvPr>
          <p:cNvSpPr/>
          <p:nvPr/>
        </p:nvSpPr>
        <p:spPr>
          <a:xfrm>
            <a:off x="4978923" y="4393675"/>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Have edited the information to be sent out in the email</a:t>
            </a:r>
          </a:p>
        </p:txBody>
      </p:sp>
    </p:spTree>
    <p:extLst>
      <p:ext uri="{BB962C8B-B14F-4D97-AF65-F5344CB8AC3E}">
        <p14:creationId xmlns:p14="http://schemas.microsoft.com/office/powerpoint/2010/main" val="2688530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8342</TotalTime>
  <Words>9147</Words>
  <Application>Microsoft Office PowerPoint</Application>
  <PresentationFormat>Widescreen</PresentationFormat>
  <Paragraphs>1703</Paragraphs>
  <Slides>90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Lato</vt:lpstr>
      <vt:lpstr>Lato Black</vt:lpstr>
      <vt:lpstr>Lato Light</vt:lpstr>
      <vt:lpstr>Quartz Grotesque Outlined</vt:lpstr>
      <vt:lpstr>Quicksand</vt:lpstr>
      <vt:lpstr>Arial</vt:lpstr>
      <vt:lpstr>Bahnschrift</vt:lpstr>
      <vt:lpstr>Calibri</vt:lpstr>
      <vt:lpstr>Calibri Light</vt:lpstr>
      <vt:lpstr>Matura MT Script Capitals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Shawn LOO Wei Hua</cp:lastModifiedBy>
  <cp:revision>228</cp:revision>
  <dcterms:created xsi:type="dcterms:W3CDTF">2018-09-29T10:51:45Z</dcterms:created>
  <dcterms:modified xsi:type="dcterms:W3CDTF">2018-11-14T06:22:17Z</dcterms:modified>
</cp:coreProperties>
</file>